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  <p:sldMasterId id="2147485144" r:id="rId5"/>
  </p:sldMasterIdLst>
  <p:notesMasterIdLst>
    <p:notesMasterId r:id="rId57"/>
  </p:notesMasterIdLst>
  <p:sldIdLst>
    <p:sldId id="287" r:id="rId6"/>
    <p:sldId id="315" r:id="rId7"/>
    <p:sldId id="257" r:id="rId8"/>
    <p:sldId id="296" r:id="rId9"/>
    <p:sldId id="312" r:id="rId10"/>
    <p:sldId id="313" r:id="rId11"/>
    <p:sldId id="308" r:id="rId12"/>
    <p:sldId id="307" r:id="rId13"/>
    <p:sldId id="297" r:id="rId14"/>
    <p:sldId id="298" r:id="rId15"/>
    <p:sldId id="264" r:id="rId16"/>
    <p:sldId id="261" r:id="rId17"/>
    <p:sldId id="262" r:id="rId18"/>
    <p:sldId id="263" r:id="rId19"/>
    <p:sldId id="265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99" r:id="rId29"/>
    <p:sldId id="300" r:id="rId30"/>
    <p:sldId id="276" r:id="rId31"/>
    <p:sldId id="277" r:id="rId32"/>
    <p:sldId id="311" r:id="rId33"/>
    <p:sldId id="310" r:id="rId34"/>
    <p:sldId id="278" r:id="rId35"/>
    <p:sldId id="279" r:id="rId36"/>
    <p:sldId id="280" r:id="rId37"/>
    <p:sldId id="301" r:id="rId38"/>
    <p:sldId id="302" r:id="rId39"/>
    <p:sldId id="281" r:id="rId40"/>
    <p:sldId id="284" r:id="rId41"/>
    <p:sldId id="285" r:id="rId42"/>
    <p:sldId id="286" r:id="rId43"/>
    <p:sldId id="303" r:id="rId44"/>
    <p:sldId id="304" r:id="rId45"/>
    <p:sldId id="282" r:id="rId46"/>
    <p:sldId id="283" r:id="rId47"/>
    <p:sldId id="291" r:id="rId48"/>
    <p:sldId id="293" r:id="rId49"/>
    <p:sldId id="294" r:id="rId50"/>
    <p:sldId id="305" r:id="rId51"/>
    <p:sldId id="306" r:id="rId52"/>
    <p:sldId id="309" r:id="rId53"/>
    <p:sldId id="295" r:id="rId54"/>
    <p:sldId id="316" r:id="rId55"/>
    <p:sldId id="288" r:id="rId5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16A1B3EA-0EF4-428D-A664-1F4B1F8FF96A}">
          <p14:sldIdLst>
            <p14:sldId id="287"/>
            <p14:sldId id="315"/>
            <p14:sldId id="257"/>
            <p14:sldId id="296"/>
            <p14:sldId id="312"/>
            <p14:sldId id="313"/>
            <p14:sldId id="308"/>
            <p14:sldId id="307"/>
            <p14:sldId id="297"/>
          </p14:sldIdLst>
        </p14:section>
        <p14:section name="LinkedIn Lead Gen integration" id="{F2C3A1C5-0317-43DB-8651-2008EA3F010B}">
          <p14:sldIdLst>
            <p14:sldId id="298"/>
            <p14:sldId id="264"/>
            <p14:sldId id="261"/>
            <p14:sldId id="262"/>
            <p14:sldId id="263"/>
            <p14:sldId id="265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99"/>
          </p14:sldIdLst>
        </p14:section>
        <p14:section name="Matched Audiences" id="{DB02B99D-D9BE-4BC1-82F4-1145601D9C04}">
          <p14:sldIdLst>
            <p14:sldId id="300"/>
            <p14:sldId id="276"/>
            <p14:sldId id="277"/>
            <p14:sldId id="311"/>
            <p14:sldId id="310"/>
            <p14:sldId id="278"/>
            <p14:sldId id="279"/>
            <p14:sldId id="280"/>
            <p14:sldId id="301"/>
          </p14:sldIdLst>
        </p14:section>
        <p14:section name="Campaign tile" id="{89556F7E-34E2-45E1-A1E0-464707147C86}">
          <p14:sldIdLst>
            <p14:sldId id="302"/>
            <p14:sldId id="281"/>
            <p14:sldId id="284"/>
            <p14:sldId id="285"/>
            <p14:sldId id="286"/>
            <p14:sldId id="303"/>
          </p14:sldIdLst>
        </p14:section>
        <p14:section name="Social posts" id="{4185DBE6-FBCC-479E-BD96-140BABDCA08D}">
          <p14:sldIdLst>
            <p14:sldId id="304"/>
            <p14:sldId id="282"/>
            <p14:sldId id="283"/>
            <p14:sldId id="291"/>
            <p14:sldId id="293"/>
            <p14:sldId id="294"/>
            <p14:sldId id="305"/>
          </p14:sldIdLst>
        </p14:section>
        <p14:section name="Recap and End" id="{D041AFBF-9325-4716-B0B8-09B996567AD4}">
          <p14:sldIdLst>
            <p14:sldId id="306"/>
            <p14:sldId id="309"/>
            <p14:sldId id="295"/>
            <p14:sldId id="31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6A6"/>
    <a:srgbClr val="19315C"/>
    <a:srgbClr val="FDFDFD"/>
    <a:srgbClr val="D9D9D9"/>
    <a:srgbClr val="BFBFBF"/>
    <a:srgbClr val="0070C0"/>
    <a:srgbClr val="C4C4C4"/>
    <a:srgbClr val="C5C5C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9000E-7D74-4A0B-9E2C-4D0726AFF151}" v="1" dt="2020-06-29T05:17:16.919"/>
    <p1510:client id="{C66B6093-FEA2-46EE-9A16-D3E5427A510A}" v="1" dt="2020-05-18T21:52:37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19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al Bordia" userId="0e6bbc8843f08c8d" providerId="LiveId" clId="{C66B6093-FEA2-46EE-9A16-D3E5427A510A}"/>
    <pc:docChg chg="addSld delSld modSld addMainMaster modSection">
      <pc:chgData name="Sonal Bordia" userId="0e6bbc8843f08c8d" providerId="LiveId" clId="{C66B6093-FEA2-46EE-9A16-D3E5427A510A}" dt="2020-05-18T21:52:47.397" v="28" actId="20577"/>
      <pc:docMkLst>
        <pc:docMk/>
      </pc:docMkLst>
      <pc:sldChg chg="modSp mod">
        <pc:chgData name="Sonal Bordia" userId="0e6bbc8843f08c8d" providerId="LiveId" clId="{C66B6093-FEA2-46EE-9A16-D3E5427A510A}" dt="2020-05-18T21:52:47.397" v="28" actId="20577"/>
        <pc:sldMkLst>
          <pc:docMk/>
          <pc:sldMk cId="2432435855" sldId="288"/>
        </pc:sldMkLst>
        <pc:spChg chg="mod">
          <ac:chgData name="Sonal Bordia" userId="0e6bbc8843f08c8d" providerId="LiveId" clId="{C66B6093-FEA2-46EE-9A16-D3E5427A510A}" dt="2020-05-18T21:52:47.397" v="28" actId="20577"/>
          <ac:spMkLst>
            <pc:docMk/>
            <pc:sldMk cId="2432435855" sldId="288"/>
            <ac:spMk id="3" creationId="{779715D9-3E5E-4B20-8C38-954D5505B1A0}"/>
          </ac:spMkLst>
        </pc:spChg>
      </pc:sldChg>
      <pc:sldChg chg="new del">
        <pc:chgData name="Sonal Bordia" userId="0e6bbc8843f08c8d" providerId="LiveId" clId="{C66B6093-FEA2-46EE-9A16-D3E5427A510A}" dt="2020-05-18T21:52:09.966" v="2" actId="47"/>
        <pc:sldMkLst>
          <pc:docMk/>
          <pc:sldMk cId="1530513082" sldId="314"/>
        </pc:sldMkLst>
      </pc:sldChg>
      <pc:sldChg chg="add">
        <pc:chgData name="Sonal Bordia" userId="0e6bbc8843f08c8d" providerId="LiveId" clId="{C66B6093-FEA2-46EE-9A16-D3E5427A510A}" dt="2020-05-18T21:52:07.557" v="1" actId="22"/>
        <pc:sldMkLst>
          <pc:docMk/>
          <pc:sldMk cId="1772224837" sldId="315"/>
        </pc:sldMkLst>
      </pc:sldChg>
      <pc:sldChg chg="add">
        <pc:chgData name="Sonal Bordia" userId="0e6bbc8843f08c8d" providerId="LiveId" clId="{C66B6093-FEA2-46EE-9A16-D3E5427A510A}" dt="2020-05-18T21:52:27.298" v="3" actId="22"/>
        <pc:sldMkLst>
          <pc:docMk/>
          <pc:sldMk cId="1480617926" sldId="316"/>
        </pc:sldMkLst>
      </pc:sldChg>
      <pc:sldMasterChg chg="addSldLayout">
        <pc:chgData name="Sonal Bordia" userId="0e6bbc8843f08c8d" providerId="LiveId" clId="{C66B6093-FEA2-46EE-9A16-D3E5427A510A}" dt="2020-05-18T21:52:27.298" v="3" actId="22"/>
        <pc:sldMasterMkLst>
          <pc:docMk/>
          <pc:sldMasterMk cId="867884786" sldId="2147483687"/>
        </pc:sldMasterMkLst>
        <pc:sldLayoutChg chg="add">
          <pc:chgData name="Sonal Bordia" userId="0e6bbc8843f08c8d" providerId="LiveId" clId="{C66B6093-FEA2-46EE-9A16-D3E5427A510A}" dt="2020-05-18T21:52:27.298" v="3" actId="22"/>
          <pc:sldLayoutMkLst>
            <pc:docMk/>
            <pc:sldMasterMk cId="867884786" sldId="2147483687"/>
            <pc:sldLayoutMk cId="593674379" sldId="2147483684"/>
          </pc:sldLayoutMkLst>
        </pc:sldLayoutChg>
      </pc:sldMasterChg>
      <pc:sldMasterChg chg="add addSldLayout">
        <pc:chgData name="Sonal Bordia" userId="0e6bbc8843f08c8d" providerId="LiveId" clId="{C66B6093-FEA2-46EE-9A16-D3E5427A510A}" dt="2020-05-18T21:52:07.557" v="1" actId="22"/>
        <pc:sldMasterMkLst>
          <pc:docMk/>
          <pc:sldMasterMk cId="2363101198" sldId="2147485144"/>
        </pc:sldMasterMkLst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2102267255" sldId="2147483660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1722933162" sldId="2147485145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3817524311" sldId="2147485146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306211037" sldId="2147485147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2258659440" sldId="2147485148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855668974" sldId="2147485149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130085805" sldId="2147485150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3647940810" sldId="2147485151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410361187" sldId="2147485152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2269991332" sldId="2147485153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462232798" sldId="2147485154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117959894" sldId="2147485155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384140019" sldId="2147485159"/>
          </pc:sldLayoutMkLst>
        </pc:sldLayoutChg>
        <pc:sldLayoutChg chg="add">
          <pc:chgData name="Sonal Bordia" userId="0e6bbc8843f08c8d" providerId="LiveId" clId="{C66B6093-FEA2-46EE-9A16-D3E5427A510A}" dt="2020-05-18T21:52:07.557" v="1" actId="22"/>
          <pc:sldLayoutMkLst>
            <pc:docMk/>
            <pc:sldMasterMk cId="2363101198" sldId="2147485144"/>
            <pc:sldLayoutMk cId="2308474992" sldId="2147485160"/>
          </pc:sldLayoutMkLst>
        </pc:sldLayoutChg>
      </pc:sldMasterChg>
    </pc:docChg>
  </pc:docChgLst>
  <pc:docChgLst>
    <pc:chgData name="barsha shrestha" userId="3bb458c1b95682f3" providerId="Windows Live" clId="Web-{0429000E-7D74-4A0B-9E2C-4D0726AFF151}"/>
    <pc:docChg chg="modSld">
      <pc:chgData name="barsha shrestha" userId="3bb458c1b95682f3" providerId="Windows Live" clId="Web-{0429000E-7D74-4A0B-9E2C-4D0726AFF151}" dt="2020-06-29T05:17:16.919" v="0" actId="1076"/>
      <pc:docMkLst>
        <pc:docMk/>
      </pc:docMkLst>
      <pc:sldChg chg="modSp">
        <pc:chgData name="barsha shrestha" userId="3bb458c1b95682f3" providerId="Windows Live" clId="Web-{0429000E-7D74-4A0B-9E2C-4D0726AFF151}" dt="2020-06-29T05:17:16.919" v="0" actId="1076"/>
        <pc:sldMkLst>
          <pc:docMk/>
          <pc:sldMk cId="3946695642" sldId="308"/>
        </pc:sldMkLst>
        <pc:spChg chg="mod">
          <ac:chgData name="barsha shrestha" userId="3bb458c1b95682f3" providerId="Windows Live" clId="Web-{0429000E-7D74-4A0B-9E2C-4D0726AFF151}" dt="2020-06-29T05:17:16.919" v="0" actId="1076"/>
          <ac:spMkLst>
            <pc:docMk/>
            <pc:sldMk cId="3946695642" sldId="308"/>
            <ac:spMk id="2" creationId="{80D55313-67F1-4A2F-9A7A-AD5505DE0E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4F0D8-A153-4D32-A56F-3DB7324967AB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B0BB57-5C17-4537-B1DA-B0A761DC8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2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B8980-F1FC-4B31-9DC3-2951E614932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6/28/2020 9:50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95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Navigate to the Campaign Manager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D44C-895C-4CB4-8911-C1FB0AE820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9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D44C-895C-4CB4-8911-C1FB0AE820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6D44C-895C-4CB4-8911-C1FB0AE820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14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BB8980-F1FC-4B31-9DC3-2951E614932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6/28/2020 9:50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95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A0BEF0FB-2939-43DA-A377-2EBCD7A3B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3592580"/>
          </a:xfrm>
          <a:prstGeom prst="rect">
            <a:avLst/>
          </a:prstGeom>
          <a:solidFill>
            <a:srgbClr val="001B4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6" y="485811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DBF4C4BE-6786-46EA-A8F6-D88209482D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680" y="5099564"/>
            <a:ext cx="2202342" cy="5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A205C14D-372E-42E0-84CE-DBF729FEE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0407B4-D113-4641-9CFF-7FED650EA8C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7B75D-23A8-4F4A-B2A5-C5C15BFB8A20}"/>
              </a:ext>
            </a:extLst>
          </p:cNvPr>
          <p:cNvSpPr/>
          <p:nvPr userDrawn="1"/>
        </p:nvSpPr>
        <p:spPr>
          <a:xfrm>
            <a:off x="-2" y="0"/>
            <a:ext cx="3600000" cy="6876000"/>
          </a:xfrm>
          <a:prstGeom prst="rect">
            <a:avLst/>
          </a:prstGeom>
          <a:solidFill>
            <a:srgbClr val="001B4A">
              <a:alpha val="80000"/>
            </a:srgbClr>
          </a:solidFill>
          <a:ln>
            <a:solidFill>
              <a:srgbClr val="001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F31B8D-870D-4198-9CA5-477F09D64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922" y="1443023"/>
            <a:ext cx="2880000" cy="505937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1D5D80-3858-4885-8AD4-E89AD7D577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14774" y="1443023"/>
            <a:ext cx="7731690" cy="5059378"/>
          </a:xfrm>
        </p:spPr>
        <p:txBody>
          <a:bodyPr>
            <a:noAutofit/>
          </a:bodyPr>
          <a:lstStyle>
            <a:lvl1pPr marL="354820" indent="-354820">
              <a:lnSpc>
                <a:spcPct val="100000"/>
              </a:lnSpc>
              <a:defRPr sz="2745">
                <a:solidFill>
                  <a:srgbClr val="001B4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defRPr sz="1765">
                <a:solidFill>
                  <a:srgbClr val="001B4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372">
                <a:solidFill>
                  <a:srgbClr val="001B4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176">
                <a:solidFill>
                  <a:srgbClr val="001B4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176">
                <a:solidFill>
                  <a:srgbClr val="001B4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FAC6170-1164-48D2-A021-9E1A7164F5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0" y="494476"/>
            <a:ext cx="2470462" cy="62047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D0BD8-FC51-4062-9903-2079B04FFA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14774" y="388271"/>
            <a:ext cx="7731689" cy="832882"/>
          </a:xfrm>
        </p:spPr>
        <p:txBody>
          <a:bodyPr/>
          <a:lstStyle>
            <a:lvl1pPr marL="0" indent="0">
              <a:buNone/>
              <a:defRPr sz="470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85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A205C14D-372E-42E0-84CE-DBF729FEE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0407B4-D113-4641-9CFF-7FED650EA8C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7B75D-23A8-4F4A-B2A5-C5C15BFB8A20}"/>
              </a:ext>
            </a:extLst>
          </p:cNvPr>
          <p:cNvSpPr/>
          <p:nvPr userDrawn="1"/>
        </p:nvSpPr>
        <p:spPr>
          <a:xfrm>
            <a:off x="-2" y="0"/>
            <a:ext cx="3600000" cy="6876000"/>
          </a:xfrm>
          <a:prstGeom prst="rect">
            <a:avLst/>
          </a:prstGeom>
          <a:solidFill>
            <a:srgbClr val="001B4A">
              <a:alpha val="80000"/>
            </a:srgbClr>
          </a:solidFill>
          <a:ln>
            <a:solidFill>
              <a:srgbClr val="001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2F31B8D-870D-4198-9CA5-477F09D64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922" y="1443023"/>
            <a:ext cx="2880000" cy="5059378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FAC6170-1164-48D2-A021-9E1A7164F5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0" y="494476"/>
            <a:ext cx="2470462" cy="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78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 SLIDE 2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4859"/>
            <a:ext cx="3223861" cy="6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50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55C26F9D-BE3B-43D4-9456-3ACBB1E87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6797B8-56A1-481B-A06E-C636D97B037A}"/>
              </a:ext>
            </a:extLst>
          </p:cNvPr>
          <p:cNvSpPr/>
          <p:nvPr userDrawn="1"/>
        </p:nvSpPr>
        <p:spPr bwMode="auto">
          <a:xfrm>
            <a:off x="2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56967-4D4D-4CE1-8315-524D1E880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94E67-6E4C-4BB8-9658-CC2B0441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4566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70A136-22C1-4B9B-A016-6EAEE148E6E2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6096000" y="-929736"/>
            <a:ext cx="0" cy="9144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670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55C26F9D-BE3B-43D4-9456-3ACBB1E87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6797B8-56A1-481B-A06E-C636D97B037A}"/>
              </a:ext>
            </a:extLst>
          </p:cNvPr>
          <p:cNvSpPr/>
          <p:nvPr userDrawn="1"/>
        </p:nvSpPr>
        <p:spPr bwMode="auto">
          <a:xfrm>
            <a:off x="0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56967-4D4D-4CE1-8315-524D1E880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5" y="2056975"/>
            <a:ext cx="9144000" cy="2387600"/>
          </a:xfrm>
        </p:spPr>
        <p:txBody>
          <a:bodyPr lIns="0" rIns="0"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94E67-6E4C-4BB8-9658-CC2B0441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4709178"/>
            <a:ext cx="9144000" cy="517065"/>
          </a:xfrm>
        </p:spPr>
        <p:txBody>
          <a:bodyPr lIns="0" rIns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70A136-22C1-4B9B-A016-6EAEE148E6E2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5038725" y="4876"/>
            <a:ext cx="0" cy="91440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8581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5936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E75F-193D-4DC3-8AE8-369AE3624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E79E2-3AD9-4F4A-B725-75EBF8826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3127D-1DB8-4BE3-BBCE-40BCCBC6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39304-C5B7-446D-A0A4-143548F9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9B6BC-A303-44DB-A60A-4C696EB2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33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E774-780D-44F0-A224-0907C517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48E4C-2949-4A54-BE45-BB6F99D1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D7C1-DC9B-41C3-9C7D-414AFF691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901AE-F15C-46C3-83CF-323B9946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E66C2-3959-4B1E-A657-1FF0703C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24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3C34-2FC7-482F-BEF2-C91899F6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C8D62-CE60-4A6E-9349-7DA5DECB8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46F2-9278-4DE4-BB22-30E5FA0F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03D9B-FBA7-4955-84C0-205461E3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20A4D-F668-49F2-8504-87A2B8B1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1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0124-E3C8-4045-976A-688D2863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6DA9F-D23B-4F3C-9E34-858666B11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9F4C4-C1BC-48B9-8215-A8862D318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04C43-49A6-466E-AB15-4392F72A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86263-0201-4663-A65E-4DE53BB7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D56BA-F542-4062-BC70-647A0165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5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2" y="-1032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C698C-4A00-45B0-9298-CFB7F677E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847" y="1588380"/>
            <a:ext cx="3938978" cy="4941625"/>
          </a:xfrm>
          <a:solidFill>
            <a:schemeClr val="bg1">
              <a:lumMod val="95000"/>
            </a:schemeClr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None/>
              <a:defRPr sz="1961" b="0">
                <a:solidFill>
                  <a:srgbClr val="002060"/>
                </a:solidFill>
              </a:defRPr>
            </a:lvl1pPr>
            <a:lvl2pPr marL="336081" indent="0">
              <a:buNone/>
              <a:defRPr/>
            </a:lvl2pPr>
            <a:lvl3pPr marL="560133" indent="0">
              <a:buNone/>
              <a:defRPr/>
            </a:lvl3pPr>
            <a:lvl4pPr marL="784187" indent="0">
              <a:buNone/>
              <a:defRPr/>
            </a:lvl4pPr>
            <a:lvl5pPr marL="100824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2FCD5E-74E6-4044-8C5F-A76B21590E3F}"/>
              </a:ext>
            </a:extLst>
          </p:cNvPr>
          <p:cNvCxnSpPr>
            <a:cxnSpLocks/>
          </p:cNvCxnSpPr>
          <p:nvPr userDrawn="1"/>
        </p:nvCxnSpPr>
        <p:spPr>
          <a:xfrm>
            <a:off x="4644825" y="1588380"/>
            <a:ext cx="0" cy="49416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780307" cy="899665"/>
          </a:xfrm>
        </p:spPr>
        <p:txBody>
          <a:bodyPr/>
          <a:lstStyle>
            <a:lvl1pPr>
              <a:defRPr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51351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E62D-68A2-4F7B-8A67-F7B0B86F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6DDE6-D378-48A5-8138-270D5699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84407-4DCF-4819-A4E6-6030E450E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30FCA5-D5B4-4B9A-BD70-4B01CF738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74298-C94A-4B3A-9544-F47DC5FF8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4E976-3FCE-4D4A-BD0F-9DDB1F33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41AB1-76EB-439C-9891-6E25EE01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EC85C8-EF09-416D-A854-FC0A774C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68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EFB9-3F5E-43C1-B68F-6DE4CDFB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E684C-B565-46E8-9A09-CC33DE85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FE0F8-A1C7-4432-BC6B-0B29709D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721C0-83AE-4324-A1B0-5FA49ABD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44935-6D81-4DDB-801C-5C075F56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CE8EB-FC51-4E4B-8212-C0C4481A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135E6-3806-4EF0-96CC-E4D92EE6F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408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2FCD-27D2-4B68-8397-EA0AF76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779C-43EC-43C5-8DD9-A64D17832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C9825-1D0C-4574-A260-188731B9F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CBA9B-1ADF-420F-AD87-E161E97C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3288-CC28-4183-8E4F-49A34FC2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2DD2E-1896-4337-A3E0-D06D3D02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1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A9E3-BE96-4583-945C-EB085613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3AAAD-F0B8-43C9-9EFF-5F31FB102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4E6F6-3663-4BCC-8BFD-B170CE901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9956B-C56F-4222-9C65-FF492D112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5D6C8-26B0-4436-8A52-DDE105D08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657B5-E72D-4793-8033-BCD91B61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1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09E9-0781-4C77-98B1-61B25F11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78479-396A-4888-A60E-C750FBC19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0949D-8A3F-48F1-A9BF-175DB77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98362-21F9-4E20-99AB-0C0F8080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E4093-4014-440C-AE74-D13ECB11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32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D3604-252F-46A4-A84C-757FE7E6B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FDB1C-2765-4C39-98A7-C930117D7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03774-1383-4319-9DCF-CD4E1130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AFCA8-5E14-49D0-866F-D651062F5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FD762-4C83-4191-80FB-674F0595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9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2050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48581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1022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00F965-2E11-B443-A950-D7BA414B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199"/>
            <a:ext cx="7508990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F5D3B7-C6D8-43D0-AD35-74E66B81A6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0" y="1760013"/>
            <a:ext cx="11060178" cy="46407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40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4">
          <p15:clr>
            <a:srgbClr val="CCCCCC"/>
          </p15:clr>
        </p15:guide>
        <p15:guide id="2" pos="7496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32C718CC-2F7E-EF4A-AEC6-25CD4848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en-US"/>
              <a:t>Title here for Agenda</a:t>
            </a:r>
          </a:p>
        </p:txBody>
      </p:sp>
    </p:spTree>
    <p:extLst>
      <p:ext uri="{BB962C8B-B14F-4D97-AF65-F5344CB8AC3E}">
        <p14:creationId xmlns:p14="http://schemas.microsoft.com/office/powerpoint/2010/main" val="23084749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2" y="-1032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C698C-4A00-45B0-9298-CFB7F677E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847" y="2673539"/>
            <a:ext cx="3938978" cy="3856466"/>
          </a:xfrm>
          <a:solidFill>
            <a:schemeClr val="bg1">
              <a:lumMod val="95000"/>
            </a:schemeClr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None/>
              <a:defRPr sz="2000" b="0">
                <a:solidFill>
                  <a:srgbClr val="002060"/>
                </a:solidFill>
              </a:defRPr>
            </a:lvl1pPr>
            <a:lvl2pPr marL="336081" indent="0">
              <a:buNone/>
              <a:defRPr/>
            </a:lvl2pPr>
            <a:lvl3pPr marL="560133" indent="0">
              <a:buNone/>
              <a:defRPr/>
            </a:lvl3pPr>
            <a:lvl4pPr marL="784187" indent="0">
              <a:buNone/>
              <a:defRPr/>
            </a:lvl4pPr>
            <a:lvl5pPr marL="100824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780307" cy="899665"/>
          </a:xfrm>
        </p:spPr>
        <p:txBody>
          <a:bodyPr/>
          <a:lstStyle>
            <a:lvl1pPr>
              <a:defRPr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1A4BF8D5-9380-4E20-88A8-3A8D88D0D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846" y="1593539"/>
            <a:ext cx="3938978" cy="1080000"/>
          </a:xfrm>
          <a:solidFill>
            <a:schemeClr val="bg1">
              <a:lumMod val="95000"/>
            </a:schemeClr>
          </a:solidFill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None/>
              <a:defRPr sz="2800" b="0">
                <a:solidFill>
                  <a:srgbClr val="0070C0"/>
                </a:solidFill>
              </a:defRPr>
            </a:lvl1pPr>
            <a:lvl2pPr marL="336081" indent="0">
              <a:buNone/>
              <a:defRPr/>
            </a:lvl2pPr>
            <a:lvl3pPr marL="560133" indent="0">
              <a:buNone/>
              <a:defRPr/>
            </a:lvl3pPr>
            <a:lvl4pPr marL="784187" indent="0">
              <a:buNone/>
              <a:defRPr/>
            </a:lvl4pPr>
            <a:lvl5pPr marL="100824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2FCD5E-74E6-4044-8C5F-A76B21590E3F}"/>
              </a:ext>
            </a:extLst>
          </p:cNvPr>
          <p:cNvCxnSpPr>
            <a:cxnSpLocks/>
          </p:cNvCxnSpPr>
          <p:nvPr userDrawn="1"/>
        </p:nvCxnSpPr>
        <p:spPr>
          <a:xfrm>
            <a:off x="4644825" y="1588380"/>
            <a:ext cx="0" cy="49416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80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4C698C-4A00-45B0-9298-CFB7F677E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5846" y="1588380"/>
            <a:ext cx="10780307" cy="4941625"/>
          </a:xfrm>
          <a:solidFill>
            <a:schemeClr val="bg1">
              <a:lumMod val="95000"/>
            </a:schemeClr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None/>
              <a:defRPr sz="1961" b="0">
                <a:solidFill>
                  <a:srgbClr val="002060"/>
                </a:solidFill>
              </a:defRPr>
            </a:lvl1pPr>
            <a:lvl2pPr marL="336081" indent="0">
              <a:buNone/>
              <a:defRPr/>
            </a:lvl2pPr>
            <a:lvl3pPr marL="560133" indent="0">
              <a:buNone/>
              <a:defRPr/>
            </a:lvl3pPr>
            <a:lvl4pPr marL="784187" indent="0">
              <a:buNone/>
              <a:defRPr/>
            </a:lvl4pPr>
            <a:lvl5pPr marL="100824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780307" cy="899665"/>
          </a:xfrm>
        </p:spPr>
        <p:txBody>
          <a:bodyPr/>
          <a:lstStyle>
            <a:lvl1pPr>
              <a:defRPr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6698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66993"/>
            <a:ext cx="11470049" cy="540000"/>
          </a:xfrm>
        </p:spPr>
        <p:txBody>
          <a:bodyPr lIns="0" tIns="0" rIns="0" bIns="0"/>
          <a:lstStyle>
            <a:lvl1pPr>
              <a:defRPr sz="3600"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152193-878D-4668-B27C-D856617E0742}"/>
              </a:ext>
            </a:extLst>
          </p:cNvPr>
          <p:cNvSpPr/>
          <p:nvPr userDrawn="1"/>
        </p:nvSpPr>
        <p:spPr bwMode="auto">
          <a:xfrm>
            <a:off x="360000" y="1260000"/>
            <a:ext cx="11470050" cy="5289195"/>
          </a:xfrm>
          <a:prstGeom prst="rect">
            <a:avLst/>
          </a:prstGeom>
          <a:solidFill>
            <a:schemeClr val="bg2">
              <a:lumMod val="20000"/>
              <a:lumOff val="80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D15B31-F63D-4AA6-9C0D-4ECFCC3F3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720000"/>
            <a:ext cx="11470050" cy="332399"/>
          </a:xfrm>
        </p:spPr>
        <p:txBody>
          <a:bodyPr lIns="0" tIns="0" rIns="0" b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9409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780307" cy="899665"/>
          </a:xfrm>
        </p:spPr>
        <p:txBody>
          <a:bodyPr anchor="ctr"/>
          <a:lstStyle>
            <a:lvl1pPr>
              <a:defRPr sz="4000"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9589B-C52D-47A1-A34F-6DDBC9C8B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6437" y="1450312"/>
            <a:ext cx="10779125" cy="4860000"/>
          </a:xfrm>
          <a:solidFill>
            <a:schemeClr val="bg1">
              <a:lumMod val="95000"/>
              <a:alpha val="50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defRPr sz="2800">
                <a:latin typeface="+mj-l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defRPr sz="2400">
                <a:latin typeface="+mj-lt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defRPr sz="2000">
                <a:latin typeface="+mj-lt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defRPr sz="2000">
                <a:latin typeface="+mj-lt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7336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032C83-FCD0-491A-979B-04BFD4CA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780307" cy="899665"/>
          </a:xfrm>
        </p:spPr>
        <p:txBody>
          <a:bodyPr/>
          <a:lstStyle>
            <a:lvl1pPr>
              <a:defRPr>
                <a:solidFill>
                  <a:srgbClr val="001B4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82369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707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4EB848DF-F3AB-4D35-BE4D-40AF93948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7E7F0A-459D-4A72-8CD1-1FFAA618D740}"/>
              </a:ext>
            </a:extLst>
          </p:cNvPr>
          <p:cNvSpPr/>
          <p:nvPr userDrawn="1"/>
        </p:nvSpPr>
        <p:spPr bwMode="auto">
          <a:xfrm>
            <a:off x="0" y="-1032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3426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646234FB-191F-427B-83EA-C03F1E2F31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1998" cy="6847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3176F4-90D1-43FC-AE18-E792950565B5}"/>
              </a:ext>
            </a:extLst>
          </p:cNvPr>
          <p:cNvSpPr/>
          <p:nvPr userDrawn="1"/>
        </p:nvSpPr>
        <p:spPr bwMode="auto">
          <a:xfrm>
            <a:off x="7783" y="-10320"/>
            <a:ext cx="12191998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94CE5A99-8A9A-418C-A909-63AB7386D40B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34" y="6414058"/>
            <a:ext cx="2202342" cy="553124"/>
          </a:xfrm>
          <a:prstGeom prst="rect">
            <a:avLst/>
          </a:prstGeom>
          <a:effectLst>
            <a:glow rad="101600">
              <a:schemeClr val="bg1">
                <a:lumMod val="8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6788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9" r:id="rId3"/>
    <p:sldLayoutId id="2147483678" r:id="rId4"/>
    <p:sldLayoutId id="2147483683" r:id="rId5"/>
    <p:sldLayoutId id="2147483682" r:id="rId6"/>
    <p:sldLayoutId id="2147483677" r:id="rId7"/>
    <p:sldLayoutId id="2147483666" r:id="rId8"/>
    <p:sldLayoutId id="2147483680" r:id="rId9"/>
    <p:sldLayoutId id="2147483670" r:id="rId10"/>
    <p:sldLayoutId id="2147483671" r:id="rId11"/>
    <p:sldLayoutId id="2147483672" r:id="rId12"/>
    <p:sldLayoutId id="2147483676" r:id="rId13"/>
    <p:sldLayoutId id="2147483681" r:id="rId14"/>
    <p:sldLayoutId id="2147483684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rgbClr val="001B4A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solidFill>
            <a:srgbClr val="001B4A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rgbClr val="001B4A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rgbClr val="001B4A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1B4A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1B4A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E40CA-D048-4CF9-BE92-467F1A5C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52944-7E68-4D59-9B93-4E6394F9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A8405-494F-4C35-BC36-99C635AF6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FCCB3-4390-4861-B786-9388B4C9A671}" type="datetimeFigureOut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78AB5-D9F8-40E4-901F-921048E9A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44AE5-293E-4C9D-9D7F-F251D950A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D2C8A-E4D8-463F-A9B8-0BE5A42AF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0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5" r:id="rId1"/>
    <p:sldLayoutId id="2147485146" r:id="rId2"/>
    <p:sldLayoutId id="2147485147" r:id="rId3"/>
    <p:sldLayoutId id="2147485148" r:id="rId4"/>
    <p:sldLayoutId id="2147485149" r:id="rId5"/>
    <p:sldLayoutId id="2147485150" r:id="rId6"/>
    <p:sldLayoutId id="2147485151" r:id="rId7"/>
    <p:sldLayoutId id="2147485152" r:id="rId8"/>
    <p:sldLayoutId id="2147485153" r:id="rId9"/>
    <p:sldLayoutId id="2147485154" r:id="rId10"/>
    <p:sldLayoutId id="2147485155" r:id="rId11"/>
    <p:sldLayoutId id="2147483660" r:id="rId12"/>
    <p:sldLayoutId id="2147485159" r:id="rId13"/>
    <p:sldLayoutId id="21474851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inkedin.com/help/lms/answer/5696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cp/d365market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marketing/linkedin-lead-gen-integration" TargetMode="External"/><Relationship Id="rId2" Type="http://schemas.openxmlformats.org/officeDocument/2006/relationships/hyperlink" Target="https://docs.microsoft.com/en-us/dynamics365/marketing/customer-journey-tiles-reference#linkedin-campaig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dynamics.com/365/marketing/b/dynamics-365-for-marketing-community-blogs/posts/linkedin-matched-audience" TargetMode="External"/><Relationship Id="rId3" Type="http://schemas.openxmlformats.org/officeDocument/2006/relationships/hyperlink" Target="https://docs.microsoft.com/en-us/dynamics365/marketing/linkedin-overview" TargetMode="External"/><Relationship Id="rId7" Type="http://schemas.openxmlformats.org/officeDocument/2006/relationships/hyperlink" Target="https://docs.microsoft.com/en-us/dynamics365/marketing/linkedin-overview#post-updates-directly-from-dynamics-365-to-linked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dynamics365/marketing/linkedin-overview#use-linkedin-form-submissions-to-trigger-decision-points-in-customer-journeys" TargetMode="External"/><Relationship Id="rId5" Type="http://schemas.openxmlformats.org/officeDocument/2006/relationships/hyperlink" Target="https://docs.microsoft.com/en-us/dynamics365/marketing/linkedin-overview#create-linkedin-matched-audiences-from-dynamics-365-segments" TargetMode="External"/><Relationship Id="rId4" Type="http://schemas.openxmlformats.org/officeDocument/2006/relationships/hyperlink" Target="https://docs.microsoft.com/en-us/dynamics365/marketing/linkedin-overview#integrate-with-linkedin-lead-gen-form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ocp/d365market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josgaard@microsoft.com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8B5D-B1E0-46CE-9804-BDCE6443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Marketing on LinkedIn with Dynamics 365 Marketing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F72E2-9300-4E74-8488-ECCD7A13BB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683" y="3877276"/>
            <a:ext cx="6276530" cy="1769545"/>
          </a:xfrm>
        </p:spPr>
        <p:txBody>
          <a:bodyPr anchor="b"/>
          <a:lstStyle/>
          <a:p>
            <a:r>
              <a:rPr lang="da-DK"/>
              <a:t>Jesper Osgaard, Microsoft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7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7035-2CA4-4960-839C-CFB6AE43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LinkedIn Lead Gen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F2A11-3F67-4399-901D-A30301E99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Bring leads generated in LinkedIn into Dynamics 365</a:t>
            </a:r>
          </a:p>
        </p:txBody>
      </p:sp>
    </p:spTree>
    <p:extLst>
      <p:ext uri="{BB962C8B-B14F-4D97-AF65-F5344CB8AC3E}">
        <p14:creationId xmlns:p14="http://schemas.microsoft.com/office/powerpoint/2010/main" val="161002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ADA1-B15F-4CC7-A0E2-BBF17BE2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LinkedIn Lead Gen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44AC7-B7A0-405D-9AF8-EBCABD5AA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Dynamics 365 Marketing includes a connector for LinkedIn Lead Gen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Use this feature to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/>
              <a:t>see how people are are interacting with your marketing initiatives on LinkedIn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800"/>
              <a:t>bring leads and lead information generated by using the LinkedIn Lead Gen tools into Dynamics 365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09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FC4B5-0836-4FC2-ADCE-0E63C8F6B3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/>
              <a:t>Campaign Manager is LinkedIn’s </a:t>
            </a:r>
            <a:r>
              <a:rPr lang="en-US" sz="2400">
                <a:solidFill>
                  <a:srgbClr val="0070C0"/>
                </a:solidFill>
              </a:rPr>
              <a:t>ad management tool</a:t>
            </a:r>
            <a:r>
              <a:rPr lang="en-US" sz="2400"/>
              <a:t> </a:t>
            </a:r>
          </a:p>
          <a:p>
            <a:r>
              <a:rPr lang="en-US" sz="2400"/>
              <a:t>Empowers anyone to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create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launch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evaluate </a:t>
            </a:r>
          </a:p>
          <a:p>
            <a:pPr>
              <a:spcBef>
                <a:spcPts val="1200"/>
              </a:spcBef>
            </a:pPr>
            <a:r>
              <a:rPr lang="en-US" sz="2400"/>
              <a:t>the performance of LinkedIn ad campaigns</a:t>
            </a:r>
          </a:p>
          <a:p>
            <a:r>
              <a:rPr lang="en-US" sz="2400">
                <a:hlinkClick r:id="rId2"/>
              </a:rPr>
              <a:t>link</a:t>
            </a:r>
            <a:endParaRPr lang="en-US" sz="2400"/>
          </a:p>
          <a:p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1D241-2DDD-4BCC-A27D-68D34E13F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Campaign Manager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33347-42C6-4545-AE67-B596A29E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520" y="2369847"/>
            <a:ext cx="6840000" cy="3378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18726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70825-17C2-450A-B42A-ABF526C40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/>
              <a:t>To use LinkedIn Lead Gen, you must authorize Dynamics 365 Marketing to connect to LinkedIn using an existing LinkedIn account that has access to LinkedIn Campaign Manager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5A0A4-DACF-4202-87F0-62CC64DA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Authorize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B4AD-D3C0-4948-B5AB-735636945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16"/>
          <a:stretch/>
        </p:blipFill>
        <p:spPr>
          <a:xfrm>
            <a:off x="5363035" y="1598005"/>
            <a:ext cx="3052596" cy="493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0812A5C-FC92-4264-8F05-A45407B7047C}"/>
              </a:ext>
            </a:extLst>
          </p:cNvPr>
          <p:cNvGrpSpPr/>
          <p:nvPr/>
        </p:nvGrpSpPr>
        <p:grpSpPr>
          <a:xfrm>
            <a:off x="9433328" y="4319933"/>
            <a:ext cx="2052825" cy="2210072"/>
            <a:chOff x="6100251" y="4590950"/>
            <a:chExt cx="2052825" cy="22100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B5EA18-C25F-4461-8FE4-BC2E9E0B8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117" r="87208" b="5848"/>
            <a:stretch/>
          </p:blipFill>
          <p:spPr>
            <a:xfrm>
              <a:off x="6100251" y="4590950"/>
              <a:ext cx="2052825" cy="221007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A8B6D0C-90DB-43C8-A2D1-5A2CADE452C2}"/>
                </a:ext>
              </a:extLst>
            </p:cNvPr>
            <p:cNvSpPr/>
            <p:nvPr/>
          </p:nvSpPr>
          <p:spPr>
            <a:xfrm>
              <a:off x="7567445" y="5506947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1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536A98-C5CE-4BD6-B0C1-9164439C73B2}"/>
              </a:ext>
            </a:extLst>
          </p:cNvPr>
          <p:cNvGrpSpPr/>
          <p:nvPr/>
        </p:nvGrpSpPr>
        <p:grpSpPr>
          <a:xfrm>
            <a:off x="8826325" y="1598005"/>
            <a:ext cx="2659828" cy="1633003"/>
            <a:chOff x="7254193" y="1930996"/>
            <a:chExt cx="2659828" cy="16330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D6F060-BC69-4257-ABA6-EC5DFB9EBA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62" t="10277" r="68308" b="73486"/>
            <a:stretch/>
          </p:blipFill>
          <p:spPr>
            <a:xfrm>
              <a:off x="7254193" y="1930996"/>
              <a:ext cx="2659828" cy="16330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5C69D52-D5F4-45E2-927A-7E550C88665F}"/>
                </a:ext>
              </a:extLst>
            </p:cNvPr>
            <p:cNvSpPr/>
            <p:nvPr/>
          </p:nvSpPr>
          <p:spPr>
            <a:xfrm>
              <a:off x="8797674" y="3017531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2</a:t>
              </a:r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7C5B72-4405-4D38-B68B-4E673FD5BF3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82687" y="5424969"/>
            <a:ext cx="2950641" cy="279795"/>
          </a:xfrm>
          <a:prstGeom prst="straightConnector1">
            <a:avLst/>
          </a:prstGeom>
          <a:ln w="381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DB8400-3C98-40D3-B0E7-E1F13D8CB85A}"/>
              </a:ext>
            </a:extLst>
          </p:cNvPr>
          <p:cNvCxnSpPr>
            <a:cxnSpLocks/>
          </p:cNvCxnSpPr>
          <p:nvPr/>
        </p:nvCxnSpPr>
        <p:spPr>
          <a:xfrm flipH="1" flipV="1">
            <a:off x="7303771" y="2720340"/>
            <a:ext cx="1522554" cy="144200"/>
          </a:xfrm>
          <a:prstGeom prst="straightConnector1">
            <a:avLst/>
          </a:prstGeom>
          <a:ln w="381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260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E12A5-7136-4382-BCF8-D0B467F27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/>
              <a:t>After synchronizing the user profile the user profile page shows 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/>
              <a:t>synch status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associated accounts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campaigns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lead gen forms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E975B-88E5-49F3-95E5-E99D786D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User Profile Page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B2741-CD12-4E34-B294-D4713C0D712A}"/>
              </a:ext>
            </a:extLst>
          </p:cNvPr>
          <p:cNvGrpSpPr/>
          <p:nvPr/>
        </p:nvGrpSpPr>
        <p:grpSpPr>
          <a:xfrm>
            <a:off x="5006700" y="2655192"/>
            <a:ext cx="6912000" cy="2808000"/>
            <a:chOff x="1619175" y="679620"/>
            <a:chExt cx="6912000" cy="280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1FBBA-93A0-407B-9698-D2DD28FBA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750" t="9908" r="22257" b="49144"/>
            <a:stretch/>
          </p:blipFill>
          <p:spPr>
            <a:xfrm>
              <a:off x="1619175" y="679620"/>
              <a:ext cx="6912000" cy="2808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38D420-41E7-459C-A7B5-990F497BAEF5}"/>
                </a:ext>
              </a:extLst>
            </p:cNvPr>
            <p:cNvSpPr/>
            <p:nvPr/>
          </p:nvSpPr>
          <p:spPr>
            <a:xfrm>
              <a:off x="6305076" y="1675572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1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17800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BE12A5-7136-4382-BCF8-D0B467F279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/>
              <a:t>After synchronizing the user profile the user profile page shows 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</a:rPr>
              <a:t>synch status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/>
              <a:t>associated accounts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/>
              <a:t>campaigns</a:t>
            </a:r>
          </a:p>
          <a:p>
            <a:pPr marL="266700" indent="-266700">
              <a:spcAft>
                <a:spcPts val="600"/>
              </a:spcAft>
              <a:buFont typeface="+mj-lt"/>
              <a:buAutoNum type="arabicPeriod"/>
            </a:pPr>
            <a:r>
              <a:rPr lang="en-US" sz="2400"/>
              <a:t>lead gen forms</a:t>
            </a:r>
          </a:p>
          <a:p>
            <a:endParaRPr lang="en-US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E975B-88E5-49F3-95E5-E99D786D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User Profile Page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8B2741-CD12-4E34-B294-D4713C0D712A}"/>
              </a:ext>
            </a:extLst>
          </p:cNvPr>
          <p:cNvGrpSpPr/>
          <p:nvPr/>
        </p:nvGrpSpPr>
        <p:grpSpPr>
          <a:xfrm>
            <a:off x="5040000" y="1511857"/>
            <a:ext cx="6480000" cy="1360485"/>
            <a:chOff x="1690575" y="4210755"/>
            <a:chExt cx="6480000" cy="13604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51FBBA-93A0-407B-9698-D2DD28FBA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09" t="62843" r="25539" b="18785"/>
            <a:stretch/>
          </p:blipFill>
          <p:spPr>
            <a:xfrm>
              <a:off x="1690575" y="4311240"/>
              <a:ext cx="6480000" cy="126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E88EA8-EEDB-4694-B265-BB38E08A61B9}"/>
                </a:ext>
              </a:extLst>
            </p:cNvPr>
            <p:cNvSpPr/>
            <p:nvPr/>
          </p:nvSpPr>
          <p:spPr>
            <a:xfrm>
              <a:off x="3375378" y="4210755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2</a:t>
              </a:r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F3FD2-EB47-4FA2-92BB-B5226BFE5BC8}"/>
              </a:ext>
            </a:extLst>
          </p:cNvPr>
          <p:cNvGrpSpPr/>
          <p:nvPr/>
        </p:nvGrpSpPr>
        <p:grpSpPr>
          <a:xfrm>
            <a:off x="5040000" y="2872342"/>
            <a:ext cx="6480000" cy="3672000"/>
            <a:chOff x="10401847" y="930995"/>
            <a:chExt cx="6480000" cy="36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8FFAA2-EB54-48B4-B98D-98C5ED6BD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13" t="24327" r="25435" b="22131"/>
            <a:stretch/>
          </p:blipFill>
          <p:spPr>
            <a:xfrm>
              <a:off x="10401847" y="930995"/>
              <a:ext cx="6480000" cy="3672000"/>
            </a:xfrm>
            <a:prstGeom prst="rect">
              <a:avLst/>
            </a:prstGeom>
            <a:ln>
              <a:noFill/>
              <a:prstDash val="solid"/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5288DA-64FB-4AFC-96E4-A2AB0B6E327D}"/>
                </a:ext>
              </a:extLst>
            </p:cNvPr>
            <p:cNvSpPr/>
            <p:nvPr/>
          </p:nvSpPr>
          <p:spPr>
            <a:xfrm>
              <a:off x="12086650" y="937572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3</a:t>
              </a:r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D85625-D69B-401B-8347-AFD97492AE58}"/>
                </a:ext>
              </a:extLst>
            </p:cNvPr>
            <p:cNvSpPr/>
            <p:nvPr/>
          </p:nvSpPr>
          <p:spPr>
            <a:xfrm>
              <a:off x="12086650" y="3103256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4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6407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2D77-8118-4D34-95F7-17DA17821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/>
              <a:t>Lead Gen Form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30657-453F-40CE-8B17-957ABAF7E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/>
              <a:t>How it works in Campaign Manager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3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B04C0-A05F-4DC7-97E1-E121BED13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185"/>
          <a:stretch/>
        </p:blipFill>
        <p:spPr>
          <a:xfrm>
            <a:off x="857249" y="1332000"/>
            <a:ext cx="10972800" cy="3348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BB8831E-9DA2-49E0-AA21-2E5A648DE0E4}"/>
              </a:ext>
            </a:extLst>
          </p:cNvPr>
          <p:cNvSpPr/>
          <p:nvPr/>
        </p:nvSpPr>
        <p:spPr>
          <a:xfrm>
            <a:off x="9181557" y="1348287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7A17BF-A3CF-4080-8FCE-DF4613B57968}"/>
              </a:ext>
            </a:extLst>
          </p:cNvPr>
          <p:cNvSpPr/>
          <p:nvPr/>
        </p:nvSpPr>
        <p:spPr>
          <a:xfrm>
            <a:off x="9568852" y="3389802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5DD58-BEB7-428A-84A7-5FA884E78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1103" b="49610"/>
          <a:stretch/>
        </p:blipFill>
        <p:spPr>
          <a:xfrm>
            <a:off x="360000" y="3022287"/>
            <a:ext cx="7560000" cy="3456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603C227-D1AB-4F75-BDA5-4957255B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Navigate to the Campaign Manager</a:t>
            </a:r>
            <a:br>
              <a:rPr lang="en-US"/>
            </a:b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1398A7-4123-4B18-8501-41C1E7681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LinkedIn &gt; Work (1) &gt; Advertise (2) &gt; Campaign Manager</a:t>
            </a:r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97A43C3D-305B-4067-9719-4A7189A16E80}"/>
              </a:ext>
            </a:extLst>
          </p:cNvPr>
          <p:cNvSpPr/>
          <p:nvPr/>
        </p:nvSpPr>
        <p:spPr bwMode="auto">
          <a:xfrm rot="16200000" flipH="1">
            <a:off x="8372010" y="4018292"/>
            <a:ext cx="1917483" cy="1895033"/>
          </a:xfrm>
          <a:prstGeom prst="bentUpArrow">
            <a:avLst>
              <a:gd name="adj1" fmla="val 16358"/>
              <a:gd name="adj2" fmla="val 14187"/>
              <a:gd name="adj3" fmla="val 26875"/>
            </a:avLst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732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BBA4-7D73-4E61-BFCD-30CCE156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Accounts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3693-5155-4464-940A-D73B39050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If needed create an account, then click account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D401-55DF-4B90-A0AB-546460A21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" r="6193" b="43368"/>
          <a:stretch/>
        </p:blipFill>
        <p:spPr>
          <a:xfrm>
            <a:off x="360000" y="1332000"/>
            <a:ext cx="11448000" cy="43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BAD55E-476C-417D-A4EC-CF2681F41D5E}"/>
              </a:ext>
            </a:extLst>
          </p:cNvPr>
          <p:cNvSpPr/>
          <p:nvPr/>
        </p:nvSpPr>
        <p:spPr>
          <a:xfrm>
            <a:off x="2887466" y="4045348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3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8755DD-1FC5-4CE4-BE63-D63742B0298C}"/>
              </a:ext>
            </a:extLst>
          </p:cNvPr>
          <p:cNvSpPr/>
          <p:nvPr/>
        </p:nvSpPr>
        <p:spPr>
          <a:xfrm>
            <a:off x="3327733" y="1368000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BF7B86-121C-4A5E-ADA7-362FDC95545A}"/>
              </a:ext>
            </a:extLst>
          </p:cNvPr>
          <p:cNvSpPr/>
          <p:nvPr/>
        </p:nvSpPr>
        <p:spPr>
          <a:xfrm>
            <a:off x="1807018" y="2556000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74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31" y="2215038"/>
            <a:ext cx="6275639" cy="2787301"/>
          </a:xfrm>
        </p:spPr>
        <p:txBody>
          <a:bodyPr/>
          <a:lstStyle/>
          <a:p>
            <a:r>
              <a:rPr lang="en-US" sz="4704">
                <a:solidFill>
                  <a:schemeClr val="bg1"/>
                </a:solidFill>
              </a:rPr>
              <a:t>Dynamics 365 Marketing   - </a:t>
            </a:r>
            <a:r>
              <a:rPr lang="en-US" sz="2800">
                <a:solidFill>
                  <a:schemeClr val="bg1"/>
                </a:solidFill>
              </a:rPr>
              <a:t>One Stop document</a:t>
            </a:r>
            <a:br>
              <a:rPr lang="en-US" sz="4704">
                <a:solidFill>
                  <a:schemeClr val="bg1"/>
                </a:solidFill>
              </a:rPr>
            </a:br>
            <a:endParaRPr lang="en-US" sz="4704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8511" y="3711758"/>
            <a:ext cx="6275639" cy="1315326"/>
          </a:xfrm>
        </p:spPr>
        <p:txBody>
          <a:bodyPr/>
          <a:lstStyle/>
          <a:p>
            <a:endParaRPr lang="en-US" sz="2745"/>
          </a:p>
          <a:p>
            <a:r>
              <a:rPr lang="en-US" sz="2745"/>
              <a:t>FY20 –</a:t>
            </a:r>
            <a:r>
              <a:rPr lang="en-US" sz="2745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http://aka.ms/ocp/d365marketing</a:t>
            </a:r>
            <a:endParaRPr lang="en-US" sz="2745">
              <a:solidFill>
                <a:schemeClr val="bg1"/>
              </a:solidFill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020E3E5-BE63-4DEC-AF5E-ECF1B49C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Ads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3CC20A-F5A7-48DA-AF01-0054906FF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Open one of the ads in an account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BF662-0DD6-4D70-B011-53DE088D8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252" r="7364" b="28100"/>
          <a:stretch/>
        </p:blipFill>
        <p:spPr>
          <a:xfrm>
            <a:off x="360000" y="1332000"/>
            <a:ext cx="11448000" cy="514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B6E1F83-A59D-4FCE-A7CE-1C2097A6B1DD}"/>
              </a:ext>
            </a:extLst>
          </p:cNvPr>
          <p:cNvSpPr/>
          <p:nvPr/>
        </p:nvSpPr>
        <p:spPr>
          <a:xfrm>
            <a:off x="4831758" y="5181281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4972EA-BC93-4BAB-B27A-815E4C6359D3}"/>
              </a:ext>
            </a:extLst>
          </p:cNvPr>
          <p:cNvSpPr/>
          <p:nvPr/>
        </p:nvSpPr>
        <p:spPr>
          <a:xfrm>
            <a:off x="10199626" y="2517966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97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5A92-B314-4A06-9947-A2F52B2A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9D89-1F1A-4D22-85D7-ACD917F87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Ad on account page with link to Lead Gen Form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E87B3E-2936-4346-993C-5B5A7651A1AC}"/>
              </a:ext>
            </a:extLst>
          </p:cNvPr>
          <p:cNvGrpSpPr>
            <a:grpSpLocks noChangeAspect="1"/>
          </p:cNvGrpSpPr>
          <p:nvPr/>
        </p:nvGrpSpPr>
        <p:grpSpPr>
          <a:xfrm>
            <a:off x="1830161" y="1332000"/>
            <a:ext cx="8349725" cy="5184000"/>
            <a:chOff x="1309874" y="10804"/>
            <a:chExt cx="1104598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19B4EC-C5C9-4D90-B2BD-C49071B61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45" t="2" r="9767" b="17061"/>
            <a:stretch/>
          </p:blipFill>
          <p:spPr>
            <a:xfrm>
              <a:off x="1547999" y="10804"/>
              <a:ext cx="10807861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6B8979-C9CB-40E0-9C3B-68E462F107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9874" y="1495531"/>
              <a:ext cx="476250" cy="476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1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D979FC-4DF8-427B-8D3F-2FB714840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3734" y="2784961"/>
              <a:ext cx="476250" cy="476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2</a:t>
              </a: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498846E-AD98-40F4-ACC6-90E82DDF01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2202" y="4925789"/>
              <a:ext cx="476250" cy="476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/>
                <a:t>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3416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09AF-DC37-445E-9E29-47AB83E6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>
                <a:solidFill>
                  <a:srgbClr val="002060"/>
                </a:solidFill>
              </a:rPr>
              <a:t>Lead Gen Form</a:t>
            </a:r>
            <a:br>
              <a:rPr lang="en-US">
                <a:solidFill>
                  <a:srgbClr val="002060"/>
                </a:solidFill>
              </a:rPr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62999-D7AA-4155-A86A-281E08CEE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720000"/>
            <a:ext cx="11470050" cy="332399"/>
          </a:xfrm>
        </p:spPr>
        <p:txBody>
          <a:bodyPr/>
          <a:lstStyle/>
          <a:p>
            <a:r>
              <a:rPr lang="en-US"/>
              <a:t>Submissions will be synched to D365M as leads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F5C95-392F-400A-BFBA-D0884596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24" y="1332000"/>
            <a:ext cx="82944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426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A202-6647-4D6D-87F3-E85A85CC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LinkedIn Form Submissions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0B297-034C-4F4A-ABA1-D09028C61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720000"/>
            <a:ext cx="11470050" cy="332399"/>
          </a:xfrm>
        </p:spPr>
        <p:txBody>
          <a:bodyPr/>
          <a:lstStyle/>
          <a:p>
            <a:r>
              <a:rPr lang="en-US"/>
              <a:t>New LinkedIn leads appear as LinkedIn Form Submissions in Dynamics 365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8B07E-28EA-451E-939C-A03D0FE8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24" y="1332000"/>
            <a:ext cx="8294400" cy="518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2200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7035-2CA4-4960-839C-CFB6AE43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Create LinkedIn Matched Audiences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F2A11-3F67-4399-901D-A30301E99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Based on Dynamics 365 Marketing segments</a:t>
            </a:r>
          </a:p>
        </p:txBody>
      </p:sp>
    </p:spTree>
    <p:extLst>
      <p:ext uri="{BB962C8B-B14F-4D97-AF65-F5344CB8AC3E}">
        <p14:creationId xmlns:p14="http://schemas.microsoft.com/office/powerpoint/2010/main" val="272052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DDDCB-2FA5-4AD0-B561-30F88493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975613" cy="899665"/>
          </a:xfrm>
        </p:spPr>
        <p:txBody>
          <a:bodyPr/>
          <a:lstStyle/>
          <a:p>
            <a:r>
              <a:rPr lang="en-US"/>
              <a:t>Create LinkedIn Matched Audiences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E210-229D-49F0-A2A3-0E401362F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/>
              <a:t>LinkedIn Matched Audiences is a LinkedIn feature that lets you match a collection of contacts stored on an external system to an audience of LinkedIn members with </a:t>
            </a:r>
            <a:r>
              <a:rPr lang="en-US" sz="3200" u="sng"/>
              <a:t>matching email addresses</a:t>
            </a: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Family_EBDA" title="Icon of a family of people">
            <a:extLst>
              <a:ext uri="{FF2B5EF4-FFF2-40B4-BE49-F238E27FC236}">
                <a16:creationId xmlns:a16="http://schemas.microsoft.com/office/drawing/2014/main" id="{A62EF68F-4385-46BB-96BC-18BA9E108B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3125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DDDCB-2FA5-4AD0-B561-30F88493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975613" cy="899665"/>
          </a:xfrm>
        </p:spPr>
        <p:txBody>
          <a:bodyPr/>
          <a:lstStyle/>
          <a:p>
            <a:r>
              <a:rPr lang="en-US"/>
              <a:t>Create LinkedIn Matched Audiences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E210-229D-49F0-A2A3-0E401362F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/>
              <a:t>Dynamics 365 Marketing comes ready to take advantage of this capability, so you can leverage your Dynamics 365 Marketing </a:t>
            </a:r>
            <a:r>
              <a:rPr lang="en-US" sz="3200" u="sng"/>
              <a:t>static segments to create a matching audience of LinkedIn members</a:t>
            </a:r>
            <a:r>
              <a:rPr lang="en-US" sz="3200"/>
              <a:t>. </a:t>
            </a:r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Family_EBDA" title="Icon of a family of people">
            <a:extLst>
              <a:ext uri="{FF2B5EF4-FFF2-40B4-BE49-F238E27FC236}">
                <a16:creationId xmlns:a16="http://schemas.microsoft.com/office/drawing/2014/main" id="{B00AF1FA-1720-4F3B-92D2-D1792E1268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08072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DDDCB-2FA5-4AD0-B561-30F88493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975613" cy="899665"/>
          </a:xfrm>
        </p:spPr>
        <p:txBody>
          <a:bodyPr/>
          <a:lstStyle/>
          <a:p>
            <a:r>
              <a:rPr lang="en-US"/>
              <a:t>Create LinkedIn Matched Audiences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E210-229D-49F0-A2A3-0E401362F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/>
              <a:t>Then, when you run a campaign on LinkedIn, you can 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/>
              <a:t>target the same segments that you set up </a:t>
            </a:r>
            <a:br>
              <a:rPr lang="en-US" sz="3200"/>
            </a:br>
            <a:r>
              <a:rPr lang="en-US" sz="3200"/>
              <a:t>in Dynamics 365 Marketing 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/>
              <a:t>turn any leads generated on LinkedIn into </a:t>
            </a:r>
            <a:br>
              <a:rPr lang="en-US" sz="3200"/>
            </a:br>
            <a:r>
              <a:rPr lang="en-US" sz="3200"/>
              <a:t>Dynamics 365 leads through the </a:t>
            </a:r>
            <a:br>
              <a:rPr lang="en-US" sz="3200"/>
            </a:br>
            <a:r>
              <a:rPr lang="en-US" sz="3200"/>
              <a:t>LinkedIn Lead Gen Forms integration feature 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Family_EBDA" title="Icon of a family of people">
            <a:extLst>
              <a:ext uri="{FF2B5EF4-FFF2-40B4-BE49-F238E27FC236}">
                <a16:creationId xmlns:a16="http://schemas.microsoft.com/office/drawing/2014/main" id="{21379349-05E2-4DA5-91E1-BAECF8C50B5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30023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grpSp>
        <p:nvGrpSpPr>
          <p:cNvPr id="81" name="Group 1">
            <a:extLst>
              <a:ext uri="{FF2B5EF4-FFF2-40B4-BE49-F238E27FC236}">
                <a16:creationId xmlns:a16="http://schemas.microsoft.com/office/drawing/2014/main" id="{F705A798-6076-42A5-86FF-9FE60D0CC6C0}"/>
              </a:ext>
            </a:extLst>
          </p:cNvPr>
          <p:cNvGrpSpPr/>
          <p:nvPr/>
        </p:nvGrpSpPr>
        <p:grpSpPr>
          <a:xfrm>
            <a:off x="720000" y="1800000"/>
            <a:ext cx="3240000" cy="2160000"/>
            <a:chOff x="720000" y="1800000"/>
            <a:chExt cx="3240000" cy="2160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C8B768-5E00-4EE4-8067-E96C7D711B99}"/>
                </a:ext>
              </a:extLst>
            </p:cNvPr>
            <p:cNvSpPr/>
            <p:nvPr/>
          </p:nvSpPr>
          <p:spPr bwMode="auto">
            <a:xfrm>
              <a:off x="720000" y="180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82854" tIns="182854" rIns="182854" bIns="182854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Overview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C741494-8570-4E73-A610-CA67F04F9455}"/>
                </a:ext>
              </a:extLst>
            </p:cNvPr>
            <p:cNvGrpSpPr/>
            <p:nvPr/>
          </p:nvGrpSpPr>
          <p:grpSpPr>
            <a:xfrm>
              <a:off x="850572" y="1885129"/>
              <a:ext cx="1080000" cy="1080000"/>
              <a:chOff x="5435383" y="166992"/>
              <a:chExt cx="1080000" cy="10800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839602D-0497-4A09-892F-FA81141DF87C}"/>
                  </a:ext>
                </a:extLst>
              </p:cNvPr>
              <p:cNvSpPr/>
              <p:nvPr/>
            </p:nvSpPr>
            <p:spPr bwMode="auto">
              <a:xfrm>
                <a:off x="5435383" y="166992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0" name="Graphic 49" descr="Helicopter">
                <a:extLst>
                  <a:ext uri="{FF2B5EF4-FFF2-40B4-BE49-F238E27FC236}">
                    <a16:creationId xmlns:a16="http://schemas.microsoft.com/office/drawing/2014/main" id="{5342CA12-F279-45EF-9954-7CE6A6168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71383" y="202992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82" name="Group 2">
            <a:extLst>
              <a:ext uri="{FF2B5EF4-FFF2-40B4-BE49-F238E27FC236}">
                <a16:creationId xmlns:a16="http://schemas.microsoft.com/office/drawing/2014/main" id="{A481FD5C-7BD0-4FC5-BFBB-029761942F8F}"/>
              </a:ext>
            </a:extLst>
          </p:cNvPr>
          <p:cNvGrpSpPr/>
          <p:nvPr/>
        </p:nvGrpSpPr>
        <p:grpSpPr>
          <a:xfrm>
            <a:off x="4140000" y="1800000"/>
            <a:ext cx="3240000" cy="2160000"/>
            <a:chOff x="4140000" y="1800000"/>
            <a:chExt cx="3240000" cy="216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329C73B-08F5-41A8-842F-2B13EFB3FCBB}"/>
                </a:ext>
              </a:extLst>
            </p:cNvPr>
            <p:cNvSpPr/>
            <p:nvPr/>
          </p:nvSpPr>
          <p:spPr bwMode="auto">
            <a:xfrm>
              <a:off x="4140000" y="180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Lead Gen Integration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E1AE006-C78E-47F1-BFDF-C9A79A3185A8}"/>
                </a:ext>
              </a:extLst>
            </p:cNvPr>
            <p:cNvGrpSpPr/>
            <p:nvPr/>
          </p:nvGrpSpPr>
          <p:grpSpPr>
            <a:xfrm>
              <a:off x="4230894" y="1885129"/>
              <a:ext cx="1080000" cy="1080000"/>
              <a:chOff x="7922213" y="202873"/>
              <a:chExt cx="1080000" cy="10800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8D5589A-D533-4633-B7BF-B2AB06172D63}"/>
                  </a:ext>
                </a:extLst>
              </p:cNvPr>
              <p:cNvSpPr/>
              <p:nvPr/>
            </p:nvSpPr>
            <p:spPr bwMode="auto">
              <a:xfrm>
                <a:off x="7922213" y="202873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0" name="Graphic 59" descr="Fishing">
                <a:extLst>
                  <a:ext uri="{FF2B5EF4-FFF2-40B4-BE49-F238E27FC236}">
                    <a16:creationId xmlns:a16="http://schemas.microsoft.com/office/drawing/2014/main" id="{20FDF944-F048-4D6F-ACA1-8F2DE4466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05013" y="28567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3" name="Group 3">
            <a:extLst>
              <a:ext uri="{FF2B5EF4-FFF2-40B4-BE49-F238E27FC236}">
                <a16:creationId xmlns:a16="http://schemas.microsoft.com/office/drawing/2014/main" id="{E241328A-BD44-419B-80CA-A9F4234960A1}"/>
              </a:ext>
            </a:extLst>
          </p:cNvPr>
          <p:cNvGrpSpPr/>
          <p:nvPr/>
        </p:nvGrpSpPr>
        <p:grpSpPr>
          <a:xfrm>
            <a:off x="7561428" y="1800000"/>
            <a:ext cx="3240000" cy="2160000"/>
            <a:chOff x="7561428" y="1800000"/>
            <a:chExt cx="3240000" cy="216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27BD82-1175-4C64-B50E-BB23C83786B0}"/>
                </a:ext>
              </a:extLst>
            </p:cNvPr>
            <p:cNvSpPr/>
            <p:nvPr/>
          </p:nvSpPr>
          <p:spPr bwMode="auto">
            <a:xfrm>
              <a:off x="7561428" y="180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Matched Audiences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4CA7F8E-B65F-4D19-9E71-1A4EAE668233}"/>
                </a:ext>
              </a:extLst>
            </p:cNvPr>
            <p:cNvGrpSpPr/>
            <p:nvPr/>
          </p:nvGrpSpPr>
          <p:grpSpPr>
            <a:xfrm>
              <a:off x="7685521" y="1885129"/>
              <a:ext cx="1080000" cy="1080000"/>
              <a:chOff x="9326153" y="202873"/>
              <a:chExt cx="1080000" cy="1080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1CC97CC-BD18-4E9A-9EC0-2D3715810747}"/>
                  </a:ext>
                </a:extLst>
              </p:cNvPr>
              <p:cNvSpPr/>
              <p:nvPr/>
            </p:nvSpPr>
            <p:spPr bwMode="auto">
              <a:xfrm>
                <a:off x="9326153" y="202873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4" name="Graphic 63" descr="Target Audience">
                <a:extLst>
                  <a:ext uri="{FF2B5EF4-FFF2-40B4-BE49-F238E27FC236}">
                    <a16:creationId xmlns:a16="http://schemas.microsoft.com/office/drawing/2014/main" id="{54C57EBC-EF8D-4149-BB71-529856BA2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08953" y="285673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4" name="Group 4">
            <a:extLst>
              <a:ext uri="{FF2B5EF4-FFF2-40B4-BE49-F238E27FC236}">
                <a16:creationId xmlns:a16="http://schemas.microsoft.com/office/drawing/2014/main" id="{A390BD55-6ECC-4B92-AE95-E8A47FF3711B}"/>
              </a:ext>
            </a:extLst>
          </p:cNvPr>
          <p:cNvGrpSpPr/>
          <p:nvPr/>
        </p:nvGrpSpPr>
        <p:grpSpPr>
          <a:xfrm>
            <a:off x="720000" y="4140000"/>
            <a:ext cx="3240000" cy="2160000"/>
            <a:chOff x="720000" y="4140000"/>
            <a:chExt cx="3240000" cy="216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DF091B-684B-4F9B-AEAE-8C0208B5CAFA}"/>
                </a:ext>
              </a:extLst>
            </p:cNvPr>
            <p:cNvSpPr/>
            <p:nvPr/>
          </p:nvSpPr>
          <p:spPr bwMode="auto">
            <a:xfrm>
              <a:off x="720000" y="414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Customer Journey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0928CB3-84EB-4325-B11C-058021284294}"/>
                </a:ext>
              </a:extLst>
            </p:cNvPr>
            <p:cNvGrpSpPr/>
            <p:nvPr/>
          </p:nvGrpSpPr>
          <p:grpSpPr>
            <a:xfrm>
              <a:off x="850572" y="4243427"/>
              <a:ext cx="1080000" cy="1080000"/>
              <a:chOff x="10710699" y="237891"/>
              <a:chExt cx="1080000" cy="10800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06784CA-E91A-46AA-9F93-A23AB68FBAE7}"/>
                  </a:ext>
                </a:extLst>
              </p:cNvPr>
              <p:cNvSpPr/>
              <p:nvPr/>
            </p:nvSpPr>
            <p:spPr bwMode="auto">
              <a:xfrm>
                <a:off x="10710699" y="237891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0" name="Graphic 69" descr="Branching diagram">
                <a:extLst>
                  <a:ext uri="{FF2B5EF4-FFF2-40B4-BE49-F238E27FC236}">
                    <a16:creationId xmlns:a16="http://schemas.microsoft.com/office/drawing/2014/main" id="{7D90FF51-B9B1-4B18-9289-7B3F8761E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793499" y="3206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5" name="Group 5">
            <a:extLst>
              <a:ext uri="{FF2B5EF4-FFF2-40B4-BE49-F238E27FC236}">
                <a16:creationId xmlns:a16="http://schemas.microsoft.com/office/drawing/2014/main" id="{9D5DA69E-E721-48CE-ABF0-33D6E74E5CD9}"/>
              </a:ext>
            </a:extLst>
          </p:cNvPr>
          <p:cNvGrpSpPr/>
          <p:nvPr/>
        </p:nvGrpSpPr>
        <p:grpSpPr>
          <a:xfrm>
            <a:off x="4140000" y="4140000"/>
            <a:ext cx="3240000" cy="2160000"/>
            <a:chOff x="4140000" y="4140000"/>
            <a:chExt cx="3240000" cy="216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71E3D2-AD0C-4BE3-B551-EE4CBA873DCD}"/>
                </a:ext>
              </a:extLst>
            </p:cNvPr>
            <p:cNvSpPr/>
            <p:nvPr/>
          </p:nvSpPr>
          <p:spPr bwMode="auto">
            <a:xfrm>
              <a:off x="4140000" y="414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Social Posts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B98A7C3-70A3-4AA9-A177-0CB44A43410E}"/>
                </a:ext>
              </a:extLst>
            </p:cNvPr>
            <p:cNvGrpSpPr/>
            <p:nvPr/>
          </p:nvGrpSpPr>
          <p:grpSpPr>
            <a:xfrm>
              <a:off x="4230894" y="4243427"/>
              <a:ext cx="1080000" cy="1080000"/>
              <a:chOff x="11018852" y="1523329"/>
              <a:chExt cx="1080000" cy="1080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F938114-F435-4298-929D-7E9A70FB37CF}"/>
                  </a:ext>
                </a:extLst>
              </p:cNvPr>
              <p:cNvSpPr/>
              <p:nvPr/>
            </p:nvSpPr>
            <p:spPr bwMode="auto">
              <a:xfrm>
                <a:off x="11018852" y="1523329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2" name="Graphic 71" descr="Hashtag">
                <a:extLst>
                  <a:ext uri="{FF2B5EF4-FFF2-40B4-BE49-F238E27FC236}">
                    <a16:creationId xmlns:a16="http://schemas.microsoft.com/office/drawing/2014/main" id="{6172EDB9-8687-46D9-9919-4A0FAFC63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161052" y="1665529"/>
                <a:ext cx="795600" cy="795600"/>
              </a:xfrm>
              <a:prstGeom prst="rect">
                <a:avLst/>
              </a:prstGeom>
            </p:spPr>
          </p:pic>
        </p:grpSp>
      </p:grpSp>
      <p:grpSp>
        <p:nvGrpSpPr>
          <p:cNvPr id="86" name="Group 6">
            <a:extLst>
              <a:ext uri="{FF2B5EF4-FFF2-40B4-BE49-F238E27FC236}">
                <a16:creationId xmlns:a16="http://schemas.microsoft.com/office/drawing/2014/main" id="{E6A23A7C-BBE0-4D17-8F20-F33324F99320}"/>
              </a:ext>
            </a:extLst>
          </p:cNvPr>
          <p:cNvGrpSpPr/>
          <p:nvPr/>
        </p:nvGrpSpPr>
        <p:grpSpPr>
          <a:xfrm>
            <a:off x="7561428" y="4140000"/>
            <a:ext cx="3240000" cy="2160000"/>
            <a:chOff x="7561428" y="4140000"/>
            <a:chExt cx="3240000" cy="216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BE4DA-2712-44AE-95D9-B1B811DE8546}"/>
                </a:ext>
              </a:extLst>
            </p:cNvPr>
            <p:cNvSpPr/>
            <p:nvPr/>
          </p:nvSpPr>
          <p:spPr bwMode="auto">
            <a:xfrm>
              <a:off x="7561428" y="4140000"/>
              <a:ext cx="3240000" cy="2160000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Recap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1806A88-CF05-4E69-8437-B895A735770B}"/>
                </a:ext>
              </a:extLst>
            </p:cNvPr>
            <p:cNvGrpSpPr/>
            <p:nvPr/>
          </p:nvGrpSpPr>
          <p:grpSpPr>
            <a:xfrm>
              <a:off x="7685521" y="4243427"/>
              <a:ext cx="1080000" cy="1080000"/>
              <a:chOff x="11050936" y="2759650"/>
              <a:chExt cx="1080000" cy="10800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76D3D1A-7CFE-421B-84CC-5000E40B7D71}"/>
                  </a:ext>
                </a:extLst>
              </p:cNvPr>
              <p:cNvSpPr/>
              <p:nvPr/>
            </p:nvSpPr>
            <p:spPr bwMode="auto">
              <a:xfrm>
                <a:off x="11050936" y="2759650"/>
                <a:ext cx="1080000" cy="108000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4" name="Graphic 73" descr="Person with idea">
                <a:extLst>
                  <a:ext uri="{FF2B5EF4-FFF2-40B4-BE49-F238E27FC236}">
                    <a16:creationId xmlns:a16="http://schemas.microsoft.com/office/drawing/2014/main" id="{187A8E91-9984-4664-AD17-B7EE7E16E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1176936" y="2885650"/>
                <a:ext cx="828000" cy="82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2900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97AD-CF99-4575-BA74-5316C9E8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Static Live segment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772F-3017-4314-8135-59A95FAE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LinkedIn Matched Audience tab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3D926-C0D2-4D81-9366-91845D786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160" b="43836"/>
          <a:stretch/>
        </p:blipFill>
        <p:spPr>
          <a:xfrm>
            <a:off x="360000" y="1332000"/>
            <a:ext cx="11448000" cy="4065880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CD46364-CE3E-4922-9769-A8D7C1A50C57}"/>
              </a:ext>
            </a:extLst>
          </p:cNvPr>
          <p:cNvSpPr>
            <a:spLocks noChangeAspect="1"/>
          </p:cNvSpPr>
          <p:nvPr/>
        </p:nvSpPr>
        <p:spPr>
          <a:xfrm>
            <a:off x="9445612" y="2508904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B585BF-0D43-498D-BBCB-A3B9739CE68D}"/>
              </a:ext>
            </a:extLst>
          </p:cNvPr>
          <p:cNvSpPr>
            <a:spLocks noChangeAspect="1"/>
          </p:cNvSpPr>
          <p:nvPr/>
        </p:nvSpPr>
        <p:spPr>
          <a:xfrm>
            <a:off x="10266806" y="2508904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AD9AD9-AEEA-45F6-8CD8-5DF77BDDA1D7}"/>
              </a:ext>
            </a:extLst>
          </p:cNvPr>
          <p:cNvSpPr>
            <a:spLocks noChangeAspect="1"/>
          </p:cNvSpPr>
          <p:nvPr/>
        </p:nvSpPr>
        <p:spPr>
          <a:xfrm>
            <a:off x="4082041" y="2931985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50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97AD-CF99-4575-BA74-5316C9E8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Static Live segment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5772F-3017-4314-8135-59A95FAEE7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LinkedIn Matched Audience tab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B093-9970-4E50-9C1F-381C3C4D9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r="919" b="29136"/>
          <a:stretch/>
        </p:blipFill>
        <p:spPr>
          <a:xfrm>
            <a:off x="360000" y="1332000"/>
            <a:ext cx="11448000" cy="51174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82366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0186-9DEA-46E4-8D9B-9C0186F4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matched audiences in Campaign Manager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6904-1E3C-449B-B94D-745E126CEB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Account Assets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B3BC6-1C14-4C0B-8BE5-3235846D0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4" r="1248" b="27566"/>
          <a:stretch/>
        </p:blipFill>
        <p:spPr>
          <a:xfrm>
            <a:off x="360000" y="1332011"/>
            <a:ext cx="11448000" cy="48676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A98784-D1E2-437B-BEB1-ADE1797AA301}"/>
              </a:ext>
            </a:extLst>
          </p:cNvPr>
          <p:cNvSpPr/>
          <p:nvPr/>
        </p:nvSpPr>
        <p:spPr>
          <a:xfrm>
            <a:off x="5029921" y="1884135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E58B0C-ABDF-4560-8525-5B00DF57F19C}"/>
              </a:ext>
            </a:extLst>
          </p:cNvPr>
          <p:cNvSpPr/>
          <p:nvPr/>
        </p:nvSpPr>
        <p:spPr>
          <a:xfrm>
            <a:off x="4468021" y="2426685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1124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7035-2CA4-4960-839C-CFB6AE437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4" y="2056975"/>
            <a:ext cx="9932869" cy="2387600"/>
          </a:xfrm>
        </p:spPr>
        <p:txBody>
          <a:bodyPr/>
          <a:lstStyle/>
          <a:p>
            <a:r>
              <a:rPr lang="en-US"/>
              <a:t>Campaign and Trigger tiles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F2A11-3F67-4399-901D-A30301E99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4709178"/>
            <a:ext cx="9144000" cy="517065"/>
          </a:xfrm>
        </p:spPr>
        <p:txBody>
          <a:bodyPr/>
          <a:lstStyle/>
          <a:p>
            <a:r>
              <a:rPr lang="en-US"/>
              <a:t>React to Lead Gen Form submissions in Customer Journeys</a:t>
            </a:r>
          </a:p>
        </p:txBody>
      </p:sp>
    </p:spTree>
    <p:extLst>
      <p:ext uri="{BB962C8B-B14F-4D97-AF65-F5344CB8AC3E}">
        <p14:creationId xmlns:p14="http://schemas.microsoft.com/office/powerpoint/2010/main" val="904556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7870-9DB9-44D7-8A35-0D387632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LinkedIn</a:t>
            </a:r>
            <a:r>
              <a:rPr lang="da-DK" b="1"/>
              <a:t> </a:t>
            </a:r>
            <a:r>
              <a:rPr lang="da-DK"/>
              <a:t>tiles in customer journey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20CB-EFBA-4687-B9D6-6B4B181E2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latin typeface="+mj-lt"/>
              </a:rPr>
              <a:t>To use the LinkedIn Campaign tile, you must first do the following: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>
                <a:latin typeface="+mj-lt"/>
              </a:rPr>
              <a:t>Create an </a:t>
            </a:r>
            <a:r>
              <a:rPr lang="en-US" sz="2400" u="sng">
                <a:latin typeface="+mj-lt"/>
              </a:rPr>
              <a:t>account</a:t>
            </a:r>
            <a:r>
              <a:rPr lang="en-US" sz="2400">
                <a:latin typeface="+mj-lt"/>
              </a:rPr>
              <a:t> on LinkedIn that is enabled for marketing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>
                <a:latin typeface="+mj-lt"/>
              </a:rPr>
              <a:t>Create a </a:t>
            </a:r>
            <a:r>
              <a:rPr lang="en-US" sz="2400" u="sng">
                <a:latin typeface="+mj-lt"/>
              </a:rPr>
              <a:t>campaign</a:t>
            </a:r>
            <a:r>
              <a:rPr lang="en-US" sz="2400">
                <a:latin typeface="+mj-lt"/>
              </a:rPr>
              <a:t> on LinkedIn that includes a LinkedIn Lead Gen Form (</a:t>
            </a:r>
            <a:r>
              <a:rPr lang="en-US" sz="2400">
                <a:latin typeface="+mj-lt"/>
                <a:hlinkClick r:id="rId2"/>
              </a:rPr>
              <a:t>link</a:t>
            </a:r>
            <a:r>
              <a:rPr lang="en-US" sz="2400">
                <a:latin typeface="+mj-lt"/>
              </a:rPr>
              <a:t>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>
                <a:latin typeface="+mj-lt"/>
              </a:rPr>
              <a:t>Set up the LinkedIn Lead Gen feature in Dynamics 365 Marketing so you can link to your LinkedIn account and sync your LinkedIn campaigns back to Dynamics 365 Marketing (</a:t>
            </a:r>
            <a:r>
              <a:rPr lang="en-US" sz="2400">
                <a:latin typeface="+mj-lt"/>
                <a:hlinkClick r:id="rId3"/>
              </a:rPr>
              <a:t>link</a:t>
            </a:r>
            <a:r>
              <a:rPr lang="en-US" sz="2400">
                <a:latin typeface="+mj-lt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3617C-F5E9-43F1-BE59-E5DFA130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47232"/>
            <a:ext cx="10584000" cy="1409357"/>
          </a:xfrm>
          <a:prstGeom prst="rect">
            <a:avLst/>
          </a:prstGeom>
        </p:spPr>
      </p:pic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A79C1F21-B45E-4668-BCF7-EAFFFD937117}"/>
              </a:ext>
            </a:extLst>
          </p:cNvPr>
          <p:cNvSpPr/>
          <p:nvPr/>
        </p:nvSpPr>
        <p:spPr>
          <a:xfrm>
            <a:off x="7042484" y="4748463"/>
            <a:ext cx="818148" cy="737937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12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122B6D-4280-405F-B438-600390E31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" r="15918"/>
          <a:stretch/>
        </p:blipFill>
        <p:spPr>
          <a:xfrm>
            <a:off x="5655351" y="1332000"/>
            <a:ext cx="6120000" cy="389083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ECF67-BC68-4878-9168-5EC0D42B1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8974"/>
          <a:stretch/>
        </p:blipFill>
        <p:spPr>
          <a:xfrm>
            <a:off x="382102" y="1332004"/>
            <a:ext cx="4322001" cy="4531296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6F081-15A6-46AA-B948-86EB427384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" b="50247"/>
          <a:stretch/>
        </p:blipFill>
        <p:spPr>
          <a:xfrm>
            <a:off x="1600200" y="4176000"/>
            <a:ext cx="8991600" cy="234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B6F165-6563-49B1-BFFA-9085F0E69789}"/>
              </a:ext>
            </a:extLst>
          </p:cNvPr>
          <p:cNvSpPr/>
          <p:nvPr/>
        </p:nvSpPr>
        <p:spPr>
          <a:xfrm>
            <a:off x="1899032" y="3203242"/>
            <a:ext cx="802213" cy="36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9F5FE0-EB82-4564-BA57-AC4A1EFB40E2}"/>
              </a:ext>
            </a:extLst>
          </p:cNvPr>
          <p:cNvSpPr/>
          <p:nvPr/>
        </p:nvSpPr>
        <p:spPr>
          <a:xfrm>
            <a:off x="3673947" y="5112000"/>
            <a:ext cx="962634" cy="360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BD492-92E6-427D-938C-E4061A68B0B9}"/>
              </a:ext>
            </a:extLst>
          </p:cNvPr>
          <p:cNvSpPr/>
          <p:nvPr/>
        </p:nvSpPr>
        <p:spPr>
          <a:xfrm>
            <a:off x="7966767" y="2268000"/>
            <a:ext cx="1350757" cy="360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3074FA-B841-4A63-A7D2-39F258E65716}"/>
              </a:ext>
            </a:extLst>
          </p:cNvPr>
          <p:cNvSpPr/>
          <p:nvPr/>
        </p:nvSpPr>
        <p:spPr>
          <a:xfrm>
            <a:off x="1915379" y="5508000"/>
            <a:ext cx="1116000" cy="360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31EBA3-DB1C-4E2B-9019-F11928BE07D7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flipH="1">
            <a:off x="2473379" y="2628000"/>
            <a:ext cx="6168767" cy="2880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5A9855-C76C-4A05-92CA-D25C8E21BF1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2300139" y="3563242"/>
            <a:ext cx="1855125" cy="154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7F1E4B05-5AF6-4A12-9D4A-E44C1C9D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LinkedIn Campaign Tile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8C107C0-C05C-4E8D-85C6-A10030285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Drag into canvas from Customer Journey Toolbox and configure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3958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5039BB-2A29-407D-B549-092776FDE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684"/>
          <a:stretch/>
        </p:blipFill>
        <p:spPr>
          <a:xfrm>
            <a:off x="360000" y="1253286"/>
            <a:ext cx="11412000" cy="406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2F79E-B7D5-4ACC-922C-025F3AF17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6632" b="29269"/>
          <a:stretch/>
        </p:blipFill>
        <p:spPr>
          <a:xfrm>
            <a:off x="384002" y="3580169"/>
            <a:ext cx="7776000" cy="29476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A2EE456-039E-4875-A748-A894633E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Trigger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667599-7D74-4256-B5ED-791B2C217B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/>
              <a:t>Branch on form submissions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175DEE-5B80-4774-A713-7172088C9EEE}"/>
              </a:ext>
            </a:extLst>
          </p:cNvPr>
          <p:cNvSpPr/>
          <p:nvPr/>
        </p:nvSpPr>
        <p:spPr>
          <a:xfrm>
            <a:off x="5730401" y="4519469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6A92E0-83F2-4698-B14D-25AAAC625EE3}"/>
              </a:ext>
            </a:extLst>
          </p:cNvPr>
          <p:cNvSpPr/>
          <p:nvPr/>
        </p:nvSpPr>
        <p:spPr>
          <a:xfrm>
            <a:off x="2816111" y="6119251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02602A-4B6F-4842-ADA7-D8A17308D6D0}"/>
              </a:ext>
            </a:extLst>
          </p:cNvPr>
          <p:cNvSpPr/>
          <p:nvPr/>
        </p:nvSpPr>
        <p:spPr>
          <a:xfrm>
            <a:off x="8978927" y="4094353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1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351490-EF1A-49D1-A549-356DCFE8B2EF}"/>
              </a:ext>
            </a:extLst>
          </p:cNvPr>
          <p:cNvSpPr/>
          <p:nvPr/>
        </p:nvSpPr>
        <p:spPr>
          <a:xfrm>
            <a:off x="8978927" y="4725332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/>
              <a:t>2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6C8B6-83BC-4ECF-8F87-24243E071473}"/>
              </a:ext>
            </a:extLst>
          </p:cNvPr>
          <p:cNvSpPr/>
          <p:nvPr/>
        </p:nvSpPr>
        <p:spPr>
          <a:xfrm>
            <a:off x="5509294" y="1253286"/>
            <a:ext cx="2768432" cy="11203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7451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001B4A">
              <a:alpha val="9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990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C7035-2CA4-4960-839C-CFB6AE43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Schedule and publish social posts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F2A11-3F67-4399-901D-A30301E99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to LinkedIn from Dynamics 365 Marketing</a:t>
            </a:r>
          </a:p>
        </p:txBody>
      </p:sp>
    </p:spTree>
    <p:extLst>
      <p:ext uri="{BB962C8B-B14F-4D97-AF65-F5344CB8AC3E}">
        <p14:creationId xmlns:p14="http://schemas.microsoft.com/office/powerpoint/2010/main" val="2877167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9B87-0CC0-44C4-8276-BA9274B1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Post updates directly from Dynamics 365 to LinkedIn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7252E-F1B3-4CBE-9CC1-F3C4B18F9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Dynamics 365 Marketing can schedule and post messages </a:t>
            </a:r>
            <a:br>
              <a:rPr lang="en-US"/>
            </a:br>
            <a:r>
              <a:rPr lang="en-US"/>
              <a:t>directly through any of your organization's social-media </a:t>
            </a:r>
            <a:br>
              <a:rPr lang="en-US"/>
            </a:br>
            <a:r>
              <a:rPr lang="en-US"/>
              <a:t>accounts, including on Facebook, Twitter, and LinkedIn. </a:t>
            </a:r>
          </a:p>
          <a:p>
            <a:r>
              <a:rPr lang="en-US"/>
              <a:t>This lets you establish your content and posting schedule </a:t>
            </a:r>
            <a:br>
              <a:rPr lang="en-US"/>
            </a:br>
            <a:r>
              <a:rPr lang="en-US"/>
              <a:t>using the Dynamics 365 marketing calendar, where you’ll </a:t>
            </a:r>
            <a:br>
              <a:rPr lang="en-US"/>
            </a:br>
            <a:r>
              <a:rPr lang="en-US"/>
              <a:t>also be able to see a full history of your posts to all </a:t>
            </a:r>
            <a:br>
              <a:rPr lang="en-US"/>
            </a:br>
            <a:r>
              <a:rPr lang="en-US"/>
              <a:t>supported social media sites.</a:t>
            </a:r>
          </a:p>
        </p:txBody>
      </p:sp>
      <p:sp>
        <p:nvSpPr>
          <p:cNvPr id="5" name="Family_EBDA" title="Icon of a family of people">
            <a:extLst>
              <a:ext uri="{FF2B5EF4-FFF2-40B4-BE49-F238E27FC236}">
                <a16:creationId xmlns:a16="http://schemas.microsoft.com/office/drawing/2014/main" id="{5D642411-CF3F-463D-A705-75E363D5DE6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969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EDAC1-AAFD-4D15-95EA-7D71608B1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/>
              <a:t>Dynamics 365 Marketing can schedule and post messages directly through any of your organization's social-media accounts, including on Facebook, Twitter, and LinkedIn. </a:t>
            </a:r>
          </a:p>
          <a:p>
            <a:r>
              <a:rPr lang="en-US" sz="2000"/>
              <a:t>This lets you establish your content and posting schedule using the Dynamics 365 marketing calendar, where you'll also be able to see a full history of your posts to all supported social media sites.</a:t>
            </a:r>
          </a:p>
          <a:p>
            <a:endParaRPr lang="en-US" sz="20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85FF94-3F01-4187-B90B-53717C5C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Post updates directly from Dynamics 365 to LinkedIn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FA248-8B36-4E70-B572-724C04624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37" r="43421" b="7674"/>
          <a:stretch/>
        </p:blipFill>
        <p:spPr>
          <a:xfrm>
            <a:off x="4963836" y="1598005"/>
            <a:ext cx="5452152" cy="4932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080014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EDAC1-AAFD-4D15-95EA-7D71608B1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/>
              <a:t>Dynamics 365 Marketing can schedule and post messages directly through any of your organization's social-media accounts, including on Facebook, Twitter, and LinkedIn. </a:t>
            </a:r>
          </a:p>
          <a:p>
            <a:r>
              <a:rPr lang="en-US" sz="2000"/>
              <a:t>This lets you establish your content and posting schedule using the Dynamics 365 marketing calendar, where you'll also be able to see a full history of your posts to all supported social media sites.</a:t>
            </a:r>
          </a:p>
          <a:p>
            <a:endParaRPr lang="en-US" sz="20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85FF94-3F01-4187-B90B-53717C5C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Post updates directly from Dynamics 365 to LinkedIn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3D496-9EA0-4A72-AF22-95E3F353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36" y="1588380"/>
            <a:ext cx="6522317" cy="493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956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4EDAC1-AAFD-4D15-95EA-7D71608B1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/>
              <a:t>Dynamics 365 Marketing can schedule and post messages directly through any of your organization's social-media accounts, including on Facebook, Twitter, and LinkedIn. </a:t>
            </a:r>
          </a:p>
          <a:p>
            <a:r>
              <a:rPr lang="en-US" sz="2000"/>
              <a:t>This lets you establish your content and posting schedule using the Dynamics 365 marketing calendar, where you'll also be able to see a full history of your posts to all supported social media sites.</a:t>
            </a:r>
          </a:p>
          <a:p>
            <a:endParaRPr lang="en-US" sz="20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85FF94-3F01-4187-B90B-53717C5C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Post updates directly from Dynamics 365 to LinkedIn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34FD0-CC20-4CA8-9B61-76384B9C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36" y="1605814"/>
            <a:ext cx="6804174" cy="4932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52052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C5C5C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rgbClr val="19315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DDDCB-2FA5-4AD0-B561-30F88493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975613" cy="899665"/>
          </a:xfrm>
        </p:spPr>
        <p:txBody>
          <a:bodyPr/>
          <a:lstStyle/>
          <a:p>
            <a:r>
              <a:rPr lang="en-US"/>
              <a:t>Marketing on LinkedIn with Dynamics 365 Marketing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E210-229D-49F0-A2A3-0E401362F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Integration points include: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Import leads generated by LinkedIn Lead Gen Forms </a:t>
            </a:r>
            <a:br>
              <a:rPr lang="en-US"/>
            </a:br>
            <a:r>
              <a:rPr lang="en-US"/>
              <a:t>into Dynamics 365 Marketing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US"/>
              <a:t>Create LinkedIn Matched Audiences </a:t>
            </a:r>
            <a:br>
              <a:rPr lang="en-US"/>
            </a:br>
            <a:r>
              <a:rPr lang="en-US"/>
              <a:t>based on Dynamics 365 Marketing segments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Design customer journey triggers </a:t>
            </a:r>
            <a:br>
              <a:rPr lang="en-US"/>
            </a:br>
            <a:r>
              <a:rPr lang="en-US"/>
              <a:t>that react to Lead Gen Form submissions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Schedule and publish social posts to LinkedIn </a:t>
            </a:r>
            <a:br>
              <a:rPr lang="en-US"/>
            </a:br>
            <a:r>
              <a:rPr lang="en-US"/>
              <a:t>from Dynamics 365 Marketing</a:t>
            </a:r>
          </a:p>
        </p:txBody>
      </p:sp>
      <p:sp>
        <p:nvSpPr>
          <p:cNvPr id="11" name="Family_EBDA" title="Icon of a family of people">
            <a:extLst>
              <a:ext uri="{FF2B5EF4-FFF2-40B4-BE49-F238E27FC236}">
                <a16:creationId xmlns:a16="http://schemas.microsoft.com/office/drawing/2014/main" id="{F20E858E-3AA1-4D12-860C-D6BBE43F78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682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0629AD-E069-4FA4-84AB-374DE5E2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Resourses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F6E1-09D7-426E-A44C-0BFAB2958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/>
              <a:t>Microsoft Docs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Integrate LinkedIn marketing with Dynamics 365 Marketing – </a:t>
            </a:r>
            <a:r>
              <a:rPr lang="en-US">
                <a:hlinkClick r:id="rId3"/>
              </a:rPr>
              <a:t>link</a:t>
            </a:r>
            <a:endParaRPr lang="en-US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Lead Gen Forms – </a:t>
            </a:r>
            <a:r>
              <a:rPr lang="en-US">
                <a:hlinkClick r:id="rId4"/>
              </a:rPr>
              <a:t>link</a:t>
            </a:r>
            <a:endParaRPr lang="en-US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Matched Audiences – </a:t>
            </a:r>
            <a:r>
              <a:rPr lang="en-US">
                <a:hlinkClick r:id="rId5"/>
              </a:rPr>
              <a:t>link</a:t>
            </a:r>
            <a:endParaRPr lang="en-US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Campaign Tile and Triggers - </a:t>
            </a:r>
            <a:r>
              <a:rPr lang="en-US">
                <a:hlinkClick r:id="rId6"/>
              </a:rPr>
              <a:t>link</a:t>
            </a:r>
            <a:endParaRPr lang="en-US"/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Social Posts – </a:t>
            </a:r>
            <a:r>
              <a:rPr lang="en-US">
                <a:hlinkClick r:id="rId7"/>
              </a:rPr>
              <a:t>link</a:t>
            </a:r>
            <a:endParaRPr lang="en-US"/>
          </a:p>
          <a:p>
            <a:pPr marL="0" indent="0">
              <a:spcAft>
                <a:spcPts val="600"/>
              </a:spcAft>
              <a:buNone/>
            </a:pPr>
            <a:endParaRPr lang="en-US" b="1"/>
          </a:p>
          <a:p>
            <a:pPr marL="0" indent="0">
              <a:spcAft>
                <a:spcPts val="600"/>
              </a:spcAft>
              <a:buNone/>
            </a:pPr>
            <a:r>
              <a:rPr lang="en-US"/>
              <a:t>Blog Posts</a:t>
            </a:r>
          </a:p>
          <a:p>
            <a:pPr marL="342900" indent="-342900">
              <a:spcAft>
                <a:spcPts val="60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/>
              <a:t>LinkedIn Matched Audience - </a:t>
            </a:r>
            <a:r>
              <a:rPr lang="en-US">
                <a:hlinkClick r:id="rId8"/>
              </a:rPr>
              <a:t>link</a:t>
            </a:r>
            <a:endParaRPr lang="en-US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  <a:p>
            <a:pPr>
              <a:spcAft>
                <a:spcPts val="600"/>
              </a:spcAft>
            </a:pPr>
            <a:endParaRPr lang="en-US" sz="2400"/>
          </a:p>
        </p:txBody>
      </p:sp>
      <p:sp>
        <p:nvSpPr>
          <p:cNvPr id="2" name="Family_EBDA" title="Icon of a family of people">
            <a:extLst>
              <a:ext uri="{FF2B5EF4-FFF2-40B4-BE49-F238E27FC236}">
                <a16:creationId xmlns:a16="http://schemas.microsoft.com/office/drawing/2014/main" id="{E9A7D681-6145-4477-BFE9-FD41D0C0D1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592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BBDEF0-63D4-492B-AC34-B3B5DCE48C56}"/>
              </a:ext>
            </a:extLst>
          </p:cNvPr>
          <p:cNvGrpSpPr/>
          <p:nvPr/>
        </p:nvGrpSpPr>
        <p:grpSpPr>
          <a:xfrm>
            <a:off x="3621600" y="2259000"/>
            <a:ext cx="2340000" cy="2340000"/>
            <a:chOff x="3981000" y="2259000"/>
            <a:chExt cx="2340000" cy="234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EEE372-DA05-4A6C-A498-801716824239}"/>
                </a:ext>
              </a:extLst>
            </p:cNvPr>
            <p:cNvSpPr/>
            <p:nvPr/>
          </p:nvSpPr>
          <p:spPr bwMode="auto">
            <a:xfrm>
              <a:off x="3981000" y="2259000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linkedin-logo - AMDOCS">
              <a:extLst>
                <a:ext uri="{FF2B5EF4-FFF2-40B4-BE49-F238E27FC236}">
                  <a16:creationId xmlns:a16="http://schemas.microsoft.com/office/drawing/2014/main" id="{71DC5E1C-28B7-45A5-8356-9B7AE623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1000" y="28890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D261A-3F60-4FF3-87E6-C1895ADDB2BB}"/>
              </a:ext>
            </a:extLst>
          </p:cNvPr>
          <p:cNvGrpSpPr/>
          <p:nvPr/>
        </p:nvGrpSpPr>
        <p:grpSpPr>
          <a:xfrm>
            <a:off x="6231600" y="2259000"/>
            <a:ext cx="2340000" cy="2340000"/>
            <a:chOff x="5871000" y="2259000"/>
            <a:chExt cx="2340000" cy="2340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EA549D-9243-4779-8D30-21E30079C516}"/>
                </a:ext>
              </a:extLst>
            </p:cNvPr>
            <p:cNvSpPr/>
            <p:nvPr/>
          </p:nvSpPr>
          <p:spPr bwMode="auto">
            <a:xfrm>
              <a:off x="5871000" y="2259000"/>
              <a:ext cx="2340000" cy="2340000"/>
            </a:xfrm>
            <a:prstGeom prst="ellipse">
              <a:avLst/>
            </a:prstGeom>
            <a:noFill/>
            <a:ln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94190FD1-86D5-4F82-9748-5C1BFD1E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1000" y="2889000"/>
              <a:ext cx="1080000" cy="108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0694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31" y="2215038"/>
            <a:ext cx="6275639" cy="2787301"/>
          </a:xfrm>
        </p:spPr>
        <p:txBody>
          <a:bodyPr/>
          <a:lstStyle/>
          <a:p>
            <a:r>
              <a:rPr lang="en-US" sz="4704">
                <a:solidFill>
                  <a:schemeClr val="bg1"/>
                </a:solidFill>
              </a:rPr>
              <a:t>Dynamics 365 Marketing   - </a:t>
            </a:r>
            <a:r>
              <a:rPr lang="en-US" sz="2800">
                <a:solidFill>
                  <a:schemeClr val="bg1"/>
                </a:solidFill>
              </a:rPr>
              <a:t>One Stop document</a:t>
            </a:r>
            <a:br>
              <a:rPr lang="en-US" sz="4704">
                <a:solidFill>
                  <a:schemeClr val="bg1"/>
                </a:solidFill>
              </a:rPr>
            </a:br>
            <a:endParaRPr lang="en-US" sz="4704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8511" y="3711758"/>
            <a:ext cx="6275639" cy="1315326"/>
          </a:xfrm>
        </p:spPr>
        <p:txBody>
          <a:bodyPr/>
          <a:lstStyle/>
          <a:p>
            <a:endParaRPr lang="en-US" sz="2745"/>
          </a:p>
          <a:p>
            <a:r>
              <a:rPr lang="en-US" sz="2745"/>
              <a:t>FY20 –</a:t>
            </a:r>
            <a:r>
              <a:rPr lang="en-US" sz="2745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http://aka.ms/ocp/d365marketing</a:t>
            </a:r>
            <a:endParaRPr lang="en-US" sz="2745">
              <a:solidFill>
                <a:schemeClr val="bg1"/>
              </a:solidFill>
            </a:endParaRP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DA025D-0A6A-4ACA-8817-A49AA2A3C2E1}"/>
              </a:ext>
            </a:extLst>
          </p:cNvPr>
          <p:cNvGrpSpPr/>
          <p:nvPr/>
        </p:nvGrpSpPr>
        <p:grpSpPr>
          <a:xfrm>
            <a:off x="652745" y="2370231"/>
            <a:ext cx="10886510" cy="2117539"/>
            <a:chOff x="705847" y="2671608"/>
            <a:chExt cx="10886510" cy="21175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025D76-2E13-4306-9A8D-7F836D63869B}"/>
                </a:ext>
              </a:extLst>
            </p:cNvPr>
            <p:cNvSpPr/>
            <p:nvPr/>
          </p:nvSpPr>
          <p:spPr bwMode="auto">
            <a:xfrm>
              <a:off x="705847" y="2671608"/>
              <a:ext cx="2646924" cy="2117539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79259" tIns="179259" rIns="179259" bIns="17925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882"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THANK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9715D9-3E5E-4B20-8C38-954D5505B1A0}"/>
                </a:ext>
              </a:extLst>
            </p:cNvPr>
            <p:cNvSpPr/>
            <p:nvPr/>
          </p:nvSpPr>
          <p:spPr bwMode="auto">
            <a:xfrm>
              <a:off x="8945433" y="2671608"/>
              <a:ext cx="2646924" cy="2117539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79259" rIns="179259" bIns="1792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dirty="0"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  <a:hlinkClick r:id="rId2"/>
                </a:rPr>
                <a:t>josgaard@microsoft.com</a:t>
              </a:r>
              <a:endParaRPr lang="en-US" sz="1568" dirty="0"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dirty="0"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sobordia@microsoft.com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775A73-5138-4CFC-95F1-584D17CA97E8}"/>
                </a:ext>
              </a:extLst>
            </p:cNvPr>
            <p:cNvSpPr/>
            <p:nvPr/>
          </p:nvSpPr>
          <p:spPr bwMode="auto">
            <a:xfrm>
              <a:off x="6197254" y="2671608"/>
              <a:ext cx="2646924" cy="2117539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79259" rIns="179259" bIns="179259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137"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6C76EB-DCFB-4B89-AB7E-2953BA8BC2F8}"/>
                </a:ext>
              </a:extLst>
            </p:cNvPr>
            <p:cNvSpPr/>
            <p:nvPr/>
          </p:nvSpPr>
          <p:spPr bwMode="auto">
            <a:xfrm>
              <a:off x="3449076" y="2671608"/>
              <a:ext cx="2646924" cy="2117539"/>
            </a:xfrm>
            <a:prstGeom prst="rect">
              <a:avLst/>
            </a:prstGeom>
            <a:solidFill>
              <a:srgbClr val="001B4A">
                <a:alpha val="9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79259" rIns="179259" bIns="17925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882">
                  <a:gradFill>
                    <a:gsLst>
                      <a:gs pos="1000">
                        <a:srgbClr val="FFFFFF"/>
                      </a:gs>
                      <a:gs pos="8000">
                        <a:srgbClr val="FFFFFF"/>
                      </a:gs>
                    </a:gsLst>
                    <a:lin ang="18900000" scaled="1"/>
                  </a:gra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YOU!</a:t>
              </a:r>
            </a:p>
          </p:txBody>
        </p:sp>
        <p:pic>
          <p:nvPicPr>
            <p:cNvPr id="6" name="Picture 5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3D3AE56C-22EC-44E6-91C3-6B749EB5D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545" y="3453855"/>
              <a:ext cx="2202342" cy="553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24358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91FA1DD-5A08-4FF9-A955-64BF686DE34B}"/>
              </a:ext>
            </a:extLst>
          </p:cNvPr>
          <p:cNvGrpSpPr/>
          <p:nvPr/>
        </p:nvGrpSpPr>
        <p:grpSpPr>
          <a:xfrm>
            <a:off x="3981000" y="2259000"/>
            <a:ext cx="4230000" cy="2340000"/>
            <a:chOff x="3756000" y="2259000"/>
            <a:chExt cx="4230000" cy="234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AEEE372-DA05-4A6C-A498-801716824239}"/>
                </a:ext>
              </a:extLst>
            </p:cNvPr>
            <p:cNvSpPr/>
            <p:nvPr/>
          </p:nvSpPr>
          <p:spPr bwMode="auto">
            <a:xfrm>
              <a:off x="3756000" y="2259000"/>
              <a:ext cx="2340000" cy="23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linkedin-logo - AMDOCS">
              <a:extLst>
                <a:ext uri="{FF2B5EF4-FFF2-40B4-BE49-F238E27FC236}">
                  <a16:creationId xmlns:a16="http://schemas.microsoft.com/office/drawing/2014/main" id="{71DC5E1C-28B7-45A5-8356-9B7AE623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00" y="28890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EA549D-9243-4779-8D30-21E30079C516}"/>
                </a:ext>
              </a:extLst>
            </p:cNvPr>
            <p:cNvSpPr/>
            <p:nvPr/>
          </p:nvSpPr>
          <p:spPr bwMode="auto">
            <a:xfrm>
              <a:off x="5646000" y="2259000"/>
              <a:ext cx="2340000" cy="2340000"/>
            </a:xfrm>
            <a:prstGeom prst="ellipse">
              <a:avLst/>
            </a:prstGeom>
            <a:noFill/>
            <a:ln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94190FD1-86D5-4F82-9748-5C1BFD1E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6000" y="2889000"/>
              <a:ext cx="1080000" cy="108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9621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D55313-67F1-4A2F-9A7A-AD5505DE0EF0}"/>
              </a:ext>
            </a:extLst>
          </p:cNvPr>
          <p:cNvSpPr/>
          <p:nvPr/>
        </p:nvSpPr>
        <p:spPr bwMode="auto">
          <a:xfrm>
            <a:off x="343575" y="1590900"/>
            <a:ext cx="5400000" cy="3600000"/>
          </a:xfrm>
          <a:prstGeom prst="rect">
            <a:avLst/>
          </a:prstGeom>
          <a:solidFill>
            <a:srgbClr val="19315C"/>
          </a:solidFill>
          <a:ln>
            <a:solidFill>
              <a:srgbClr val="1931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6670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latin typeface="+mj-lt"/>
              </a:rPr>
              <a:t>Dynamics 365 Marketing offers several features for running and integrating marketing campaigns on LinkedIn</a:t>
            </a:r>
            <a:endParaRPr lang="en-US" sz="3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F71E3-5066-4B00-A6C1-058C53382E2B}"/>
              </a:ext>
            </a:extLst>
          </p:cNvPr>
          <p:cNvSpPr/>
          <p:nvPr/>
        </p:nvSpPr>
        <p:spPr bwMode="auto">
          <a:xfrm>
            <a:off x="6096000" y="1629000"/>
            <a:ext cx="5400000" cy="3600000"/>
          </a:xfrm>
          <a:prstGeom prst="rect">
            <a:avLst/>
          </a:prstGeom>
          <a:solidFill>
            <a:schemeClr val="bg1"/>
          </a:solidFill>
          <a:ln>
            <a:solidFill>
              <a:srgbClr val="1931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61950" defTabSz="932472" fontAlgn="base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66000"/>
            </a:pPr>
            <a:r>
              <a:rPr lang="en-US" sz="3600">
                <a:solidFill>
                  <a:srgbClr val="0070C0"/>
                </a:solidFill>
                <a:latin typeface="+mj-lt"/>
              </a:rPr>
              <a:t>Leads</a:t>
            </a:r>
          </a:p>
          <a:p>
            <a:pPr marL="361950" defTabSz="932472" fontAlgn="base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66000"/>
            </a:pPr>
            <a:r>
              <a:rPr lang="en-US" sz="3600">
                <a:solidFill>
                  <a:srgbClr val="0070C0"/>
                </a:solidFill>
                <a:latin typeface="+mj-lt"/>
              </a:rPr>
              <a:t>Audiences</a:t>
            </a:r>
          </a:p>
          <a:p>
            <a:pPr marL="361950" defTabSz="932472" fontAlgn="base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66000"/>
            </a:pPr>
            <a:r>
              <a:rPr lang="en-US" sz="3600">
                <a:solidFill>
                  <a:srgbClr val="0070C0"/>
                </a:solidFill>
                <a:latin typeface="+mj-lt"/>
              </a:rPr>
              <a:t>Customer Journey</a:t>
            </a:r>
          </a:p>
          <a:p>
            <a:pPr marL="361950" defTabSz="932472" fontAlgn="base">
              <a:spcBef>
                <a:spcPts val="600"/>
              </a:spcBef>
              <a:spcAft>
                <a:spcPts val="600"/>
              </a:spcAft>
              <a:buClr>
                <a:srgbClr val="0070C0"/>
              </a:buClr>
              <a:buSzPct val="66000"/>
            </a:pPr>
            <a:r>
              <a:rPr lang="en-US" sz="3600">
                <a:solidFill>
                  <a:srgbClr val="0070C0"/>
                </a:solidFill>
                <a:latin typeface="+mj-lt"/>
              </a:rPr>
              <a:t>Social</a:t>
            </a:r>
            <a:endParaRPr lang="en-US" sz="3600" dirty="0" err="1">
              <a:solidFill>
                <a:srgbClr val="0070C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amily_EBDA" title="Icon of a family of people">
            <a:extLst>
              <a:ext uri="{FF2B5EF4-FFF2-40B4-BE49-F238E27FC236}">
                <a16:creationId xmlns:a16="http://schemas.microsoft.com/office/drawing/2014/main" id="{02CB9F25-6D92-4803-A68A-7DE6339755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07035" y="4336561"/>
            <a:ext cx="988965" cy="892439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175" cap="sq">
            <a:solidFill>
              <a:srgbClr val="00206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69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DDDCB-2FA5-4AD0-B561-30F88493B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47" y="166993"/>
            <a:ext cx="10975613" cy="89966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Integration points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2AE210-229D-49F0-A2A3-0E401362F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Import leads generated by </a:t>
            </a:r>
            <a:r>
              <a:rPr lang="en-US">
                <a:solidFill>
                  <a:srgbClr val="0070C0"/>
                </a:solidFill>
              </a:rPr>
              <a:t>LinkedIn Lead Gen Forms </a:t>
            </a:r>
            <a:br>
              <a:rPr lang="en-US"/>
            </a:br>
            <a:r>
              <a:rPr lang="en-US"/>
              <a:t>into Dynamics 365 Marketing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</a:pPr>
            <a:r>
              <a:rPr lang="en-US"/>
              <a:t>Create </a:t>
            </a:r>
            <a:r>
              <a:rPr lang="en-US">
                <a:solidFill>
                  <a:srgbClr val="0070C0"/>
                </a:solidFill>
              </a:rPr>
              <a:t>LinkedIn Matched Audiences </a:t>
            </a:r>
            <a:br>
              <a:rPr lang="en-US"/>
            </a:br>
            <a:r>
              <a:rPr lang="en-US"/>
              <a:t>based on Dynamics 365 Marketing segments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Design </a:t>
            </a:r>
            <a:r>
              <a:rPr lang="en-US">
                <a:solidFill>
                  <a:srgbClr val="0070C0"/>
                </a:solidFill>
              </a:rPr>
              <a:t>customer journey triggers </a:t>
            </a:r>
            <a:br>
              <a:rPr lang="en-US"/>
            </a:br>
            <a:r>
              <a:rPr lang="en-US"/>
              <a:t>that react to Lead Gen Form submissions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Schedule and publish </a:t>
            </a:r>
            <a:r>
              <a:rPr lang="en-US">
                <a:solidFill>
                  <a:srgbClr val="0070C0"/>
                </a:solidFill>
              </a:rPr>
              <a:t>social posts </a:t>
            </a:r>
            <a:r>
              <a:rPr lang="en-US"/>
              <a:t>to LinkedIn </a:t>
            </a:r>
            <a:br>
              <a:rPr lang="en-US"/>
            </a:br>
            <a:r>
              <a:rPr lang="en-US"/>
              <a:t>from Dynamics 365 Marketing</a:t>
            </a:r>
          </a:p>
        </p:txBody>
      </p:sp>
      <p:sp>
        <p:nvSpPr>
          <p:cNvPr id="11" name="Family_EBDA" title="Icon of a family of people">
            <a:extLst>
              <a:ext uri="{FF2B5EF4-FFF2-40B4-BE49-F238E27FC236}">
                <a16:creationId xmlns:a16="http://schemas.microsoft.com/office/drawing/2014/main" id="{F20E858E-3AA1-4D12-860C-D6BBE43F78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58958" y="4481512"/>
            <a:ext cx="2026604" cy="1828800"/>
          </a:xfrm>
          <a:custGeom>
            <a:avLst/>
            <a:gdLst>
              <a:gd name="T0" fmla="*/ 1498 w 3740"/>
              <a:gd name="T1" fmla="*/ 1874 h 3374"/>
              <a:gd name="T2" fmla="*/ 874 w 3740"/>
              <a:gd name="T3" fmla="*/ 2498 h 3374"/>
              <a:gd name="T4" fmla="*/ 250 w 3740"/>
              <a:gd name="T5" fmla="*/ 1874 h 3374"/>
              <a:gd name="T6" fmla="*/ 874 w 3740"/>
              <a:gd name="T7" fmla="*/ 1249 h 3374"/>
              <a:gd name="T8" fmla="*/ 1498 w 3740"/>
              <a:gd name="T9" fmla="*/ 1874 h 3374"/>
              <a:gd name="T10" fmla="*/ 2123 w 3740"/>
              <a:gd name="T11" fmla="*/ 0 h 3374"/>
              <a:gd name="T12" fmla="*/ 1498 w 3740"/>
              <a:gd name="T13" fmla="*/ 625 h 3374"/>
              <a:gd name="T14" fmla="*/ 2123 w 3740"/>
              <a:gd name="T15" fmla="*/ 1249 h 3374"/>
              <a:gd name="T16" fmla="*/ 2747 w 3740"/>
              <a:gd name="T17" fmla="*/ 625 h 3374"/>
              <a:gd name="T18" fmla="*/ 2123 w 3740"/>
              <a:gd name="T19" fmla="*/ 0 h 3374"/>
              <a:gd name="T20" fmla="*/ 2997 w 3740"/>
              <a:gd name="T21" fmla="*/ 1726 h 3374"/>
              <a:gd name="T22" fmla="*/ 2497 w 3740"/>
              <a:gd name="T23" fmla="*/ 2225 h 3374"/>
              <a:gd name="T24" fmla="*/ 2997 w 3740"/>
              <a:gd name="T25" fmla="*/ 2725 h 3374"/>
              <a:gd name="T26" fmla="*/ 3496 w 3740"/>
              <a:gd name="T27" fmla="*/ 2225 h 3374"/>
              <a:gd name="T28" fmla="*/ 2997 w 3740"/>
              <a:gd name="T29" fmla="*/ 1726 h 3374"/>
              <a:gd name="T30" fmla="*/ 1748 w 3740"/>
              <a:gd name="T31" fmla="*/ 3372 h 3374"/>
              <a:gd name="T32" fmla="*/ 874 w 3740"/>
              <a:gd name="T33" fmla="*/ 2498 h 3374"/>
              <a:gd name="T34" fmla="*/ 0 w 3740"/>
              <a:gd name="T35" fmla="*/ 3372 h 3374"/>
              <a:gd name="T36" fmla="*/ 2906 w 3740"/>
              <a:gd name="T37" fmla="*/ 1734 h 3374"/>
              <a:gd name="T38" fmla="*/ 2123 w 3740"/>
              <a:gd name="T39" fmla="*/ 1249 h 3374"/>
              <a:gd name="T40" fmla="*/ 1453 w 3740"/>
              <a:gd name="T41" fmla="*/ 1561 h 3374"/>
              <a:gd name="T42" fmla="*/ 3740 w 3740"/>
              <a:gd name="T43" fmla="*/ 3374 h 3374"/>
              <a:gd name="T44" fmla="*/ 3740 w 3740"/>
              <a:gd name="T45" fmla="*/ 3351 h 3374"/>
              <a:gd name="T46" fmla="*/ 2997 w 3740"/>
              <a:gd name="T47" fmla="*/ 2725 h 3374"/>
              <a:gd name="T48" fmla="*/ 2253 w 3740"/>
              <a:gd name="T49" fmla="*/ 3351 h 3374"/>
              <a:gd name="T50" fmla="*/ 2253 w 3740"/>
              <a:gd name="T51" fmla="*/ 3374 h 3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40" h="3374">
                <a:moveTo>
                  <a:pt x="1498" y="1874"/>
                </a:moveTo>
                <a:cubicBezTo>
                  <a:pt x="1498" y="2218"/>
                  <a:pt x="1219" y="2498"/>
                  <a:pt x="874" y="2498"/>
                </a:cubicBezTo>
                <a:cubicBezTo>
                  <a:pt x="529" y="2498"/>
                  <a:pt x="250" y="2218"/>
                  <a:pt x="250" y="1874"/>
                </a:cubicBezTo>
                <a:cubicBezTo>
                  <a:pt x="250" y="1529"/>
                  <a:pt x="529" y="1249"/>
                  <a:pt x="874" y="1249"/>
                </a:cubicBezTo>
                <a:cubicBezTo>
                  <a:pt x="1219" y="1249"/>
                  <a:pt x="1498" y="1529"/>
                  <a:pt x="1498" y="1874"/>
                </a:cubicBezTo>
                <a:close/>
                <a:moveTo>
                  <a:pt x="2123" y="0"/>
                </a:moveTo>
                <a:cubicBezTo>
                  <a:pt x="1778" y="0"/>
                  <a:pt x="1498" y="280"/>
                  <a:pt x="1498" y="625"/>
                </a:cubicBezTo>
                <a:cubicBezTo>
                  <a:pt x="1498" y="970"/>
                  <a:pt x="1778" y="1249"/>
                  <a:pt x="2123" y="1249"/>
                </a:cubicBezTo>
                <a:cubicBezTo>
                  <a:pt x="2468" y="1249"/>
                  <a:pt x="2747" y="970"/>
                  <a:pt x="2747" y="625"/>
                </a:cubicBezTo>
                <a:cubicBezTo>
                  <a:pt x="2747" y="280"/>
                  <a:pt x="2468" y="0"/>
                  <a:pt x="2123" y="0"/>
                </a:cubicBezTo>
                <a:close/>
                <a:moveTo>
                  <a:pt x="2997" y="1726"/>
                </a:moveTo>
                <a:cubicBezTo>
                  <a:pt x="2721" y="1726"/>
                  <a:pt x="2497" y="1950"/>
                  <a:pt x="2497" y="2225"/>
                </a:cubicBezTo>
                <a:cubicBezTo>
                  <a:pt x="2497" y="2501"/>
                  <a:pt x="2721" y="2725"/>
                  <a:pt x="2997" y="2725"/>
                </a:cubicBezTo>
                <a:cubicBezTo>
                  <a:pt x="3273" y="2725"/>
                  <a:pt x="3496" y="2501"/>
                  <a:pt x="3496" y="2225"/>
                </a:cubicBezTo>
                <a:cubicBezTo>
                  <a:pt x="3496" y="1950"/>
                  <a:pt x="3273" y="1726"/>
                  <a:pt x="2997" y="1726"/>
                </a:cubicBezTo>
                <a:close/>
                <a:moveTo>
                  <a:pt x="1748" y="3372"/>
                </a:moveTo>
                <a:cubicBezTo>
                  <a:pt x="1748" y="2889"/>
                  <a:pt x="1357" y="2498"/>
                  <a:pt x="874" y="2498"/>
                </a:cubicBezTo>
                <a:cubicBezTo>
                  <a:pt x="391" y="2498"/>
                  <a:pt x="0" y="2889"/>
                  <a:pt x="0" y="3372"/>
                </a:cubicBezTo>
                <a:moveTo>
                  <a:pt x="2906" y="1734"/>
                </a:moveTo>
                <a:cubicBezTo>
                  <a:pt x="2763" y="1447"/>
                  <a:pt x="2466" y="1249"/>
                  <a:pt x="2123" y="1249"/>
                </a:cubicBezTo>
                <a:cubicBezTo>
                  <a:pt x="1854" y="1249"/>
                  <a:pt x="1614" y="1370"/>
                  <a:pt x="1453" y="1561"/>
                </a:cubicBezTo>
                <a:moveTo>
                  <a:pt x="3740" y="3374"/>
                </a:moveTo>
                <a:cubicBezTo>
                  <a:pt x="3740" y="3351"/>
                  <a:pt x="3740" y="3351"/>
                  <a:pt x="3740" y="3351"/>
                </a:cubicBezTo>
                <a:cubicBezTo>
                  <a:pt x="3680" y="2996"/>
                  <a:pt x="3370" y="2725"/>
                  <a:pt x="2997" y="2725"/>
                </a:cubicBezTo>
                <a:cubicBezTo>
                  <a:pt x="2624" y="2725"/>
                  <a:pt x="2314" y="2995"/>
                  <a:pt x="2253" y="3351"/>
                </a:cubicBezTo>
                <a:cubicBezTo>
                  <a:pt x="2253" y="3374"/>
                  <a:pt x="2253" y="3374"/>
                  <a:pt x="2253" y="3374"/>
                </a:cubicBezTo>
              </a:path>
            </a:pathLst>
          </a:custGeom>
          <a:noFill/>
          <a:ln w="38100" cap="sq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41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7DC-E354-403D-88F0-36AAF65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8B768-5E00-4EE4-8067-E96C7D711B99}"/>
              </a:ext>
            </a:extLst>
          </p:cNvPr>
          <p:cNvSpPr/>
          <p:nvPr/>
        </p:nvSpPr>
        <p:spPr bwMode="auto">
          <a:xfrm>
            <a:off x="720000" y="1800000"/>
            <a:ext cx="3240000" cy="2160000"/>
          </a:xfrm>
          <a:prstGeom prst="rect">
            <a:avLst/>
          </a:prstGeom>
          <a:solidFill>
            <a:srgbClr val="001B4A">
              <a:alpha val="9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182854" tIns="182854" rIns="182854" bIns="182854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Overview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39602D-0497-4A09-892F-FA81141DF87C}"/>
              </a:ext>
            </a:extLst>
          </p:cNvPr>
          <p:cNvSpPr/>
          <p:nvPr/>
        </p:nvSpPr>
        <p:spPr bwMode="auto">
          <a:xfrm>
            <a:off x="850572" y="1885129"/>
            <a:ext cx="1080000" cy="1080000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Helicopter">
            <a:extLst>
              <a:ext uri="{FF2B5EF4-FFF2-40B4-BE49-F238E27FC236}">
                <a16:creationId xmlns:a16="http://schemas.microsoft.com/office/drawing/2014/main" id="{5342CA12-F279-45EF-9954-7CE6A61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572" y="1921129"/>
            <a:ext cx="1008000" cy="100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29C73B-08F5-41A8-842F-2B13EFB3FCBB}"/>
              </a:ext>
            </a:extLst>
          </p:cNvPr>
          <p:cNvSpPr/>
          <p:nvPr/>
        </p:nvSpPr>
        <p:spPr bwMode="auto">
          <a:xfrm>
            <a:off x="4140000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Lead Gen Integration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8D5589A-D533-4633-B7BF-B2AB06172D63}"/>
              </a:ext>
            </a:extLst>
          </p:cNvPr>
          <p:cNvSpPr/>
          <p:nvPr/>
        </p:nvSpPr>
        <p:spPr bwMode="auto">
          <a:xfrm>
            <a:off x="4230894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Graphic 59" descr="Fishing">
            <a:extLst>
              <a:ext uri="{FF2B5EF4-FFF2-40B4-BE49-F238E27FC236}">
                <a16:creationId xmlns:a16="http://schemas.microsoft.com/office/drawing/2014/main" id="{20FDF944-F048-4D6F-ACA1-8F2DE4466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3694" y="1967929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27BD82-1175-4C64-B50E-BB23C83786B0}"/>
              </a:ext>
            </a:extLst>
          </p:cNvPr>
          <p:cNvSpPr/>
          <p:nvPr/>
        </p:nvSpPr>
        <p:spPr bwMode="auto">
          <a:xfrm>
            <a:off x="7561428" y="180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Matched Audiences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1CC97CC-BD18-4E9A-9EC0-2D3715810747}"/>
              </a:ext>
            </a:extLst>
          </p:cNvPr>
          <p:cNvSpPr/>
          <p:nvPr/>
        </p:nvSpPr>
        <p:spPr bwMode="auto">
          <a:xfrm>
            <a:off x="7685521" y="1885129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Graphic 63" descr="Target Audience">
            <a:extLst>
              <a:ext uri="{FF2B5EF4-FFF2-40B4-BE49-F238E27FC236}">
                <a16:creationId xmlns:a16="http://schemas.microsoft.com/office/drawing/2014/main" id="{54C57EBC-EF8D-4149-BB71-529856BA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8321" y="196792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DF091B-684B-4F9B-AEAE-8C0208B5CAFA}"/>
              </a:ext>
            </a:extLst>
          </p:cNvPr>
          <p:cNvSpPr/>
          <p:nvPr/>
        </p:nvSpPr>
        <p:spPr bwMode="auto">
          <a:xfrm>
            <a:off x="72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Customer Journey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06784CA-E91A-46AA-9F93-A23AB68FBAE7}"/>
              </a:ext>
            </a:extLst>
          </p:cNvPr>
          <p:cNvSpPr/>
          <p:nvPr/>
        </p:nvSpPr>
        <p:spPr bwMode="auto">
          <a:xfrm>
            <a:off x="850572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0" name="Graphic 69" descr="Branching diagram">
            <a:extLst>
              <a:ext uri="{FF2B5EF4-FFF2-40B4-BE49-F238E27FC236}">
                <a16:creationId xmlns:a16="http://schemas.microsoft.com/office/drawing/2014/main" id="{7D90FF51-B9B1-4B18-9289-7B3F8761E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372" y="4326227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71E3D2-AD0C-4BE3-B551-EE4CBA873DCD}"/>
              </a:ext>
            </a:extLst>
          </p:cNvPr>
          <p:cNvSpPr/>
          <p:nvPr/>
        </p:nvSpPr>
        <p:spPr bwMode="auto">
          <a:xfrm>
            <a:off x="4140000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Social Posts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38114-F435-4298-929D-7E9A70FB37CF}"/>
              </a:ext>
            </a:extLst>
          </p:cNvPr>
          <p:cNvSpPr/>
          <p:nvPr/>
        </p:nvSpPr>
        <p:spPr bwMode="auto">
          <a:xfrm>
            <a:off x="4230894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2" name="Graphic 71" descr="Hashtag">
            <a:extLst>
              <a:ext uri="{FF2B5EF4-FFF2-40B4-BE49-F238E27FC236}">
                <a16:creationId xmlns:a16="http://schemas.microsoft.com/office/drawing/2014/main" id="{6172EDB9-8687-46D9-9919-4A0FAFC63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73094" y="4385627"/>
            <a:ext cx="795600" cy="7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BE4DA-2712-44AE-95D9-B1B811DE8546}"/>
              </a:ext>
            </a:extLst>
          </p:cNvPr>
          <p:cNvSpPr/>
          <p:nvPr/>
        </p:nvSpPr>
        <p:spPr bwMode="auto">
          <a:xfrm>
            <a:off x="7561428" y="4140000"/>
            <a:ext cx="3240000" cy="2160000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82854" rIns="182854" bIns="18285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">
                      <a:srgbClr val="FFFFFF"/>
                    </a:gs>
                    <a:gs pos="8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Recap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6D3D1A-7CFE-421B-84CC-5000E40B7D71}"/>
              </a:ext>
            </a:extLst>
          </p:cNvPr>
          <p:cNvSpPr/>
          <p:nvPr/>
        </p:nvSpPr>
        <p:spPr bwMode="auto">
          <a:xfrm>
            <a:off x="7685521" y="4243427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4" name="Graphic 73" descr="Person with idea">
            <a:extLst>
              <a:ext uri="{FF2B5EF4-FFF2-40B4-BE49-F238E27FC236}">
                <a16:creationId xmlns:a16="http://schemas.microsoft.com/office/drawing/2014/main" id="{187A8E91-9984-4664-AD17-B7EE7E16E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1521" y="4369427"/>
            <a:ext cx="828000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840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_WHITE TEMPLATE">
  <a:themeElements>
    <a:clrScheme name="Dynamics365">
      <a:dk1>
        <a:srgbClr val="505050"/>
      </a:dk1>
      <a:lt1>
        <a:srgbClr val="FFFFFF"/>
      </a:lt1>
      <a:dk2>
        <a:srgbClr val="001E4E"/>
      </a:dk2>
      <a:lt2>
        <a:srgbClr val="3892D9"/>
      </a:lt2>
      <a:accent1>
        <a:srgbClr val="001C44"/>
      </a:accent1>
      <a:accent2>
        <a:srgbClr val="3892DA"/>
      </a:accent2>
      <a:accent3>
        <a:srgbClr val="00B6C2"/>
      </a:accent3>
      <a:accent4>
        <a:srgbClr val="4F5B6B"/>
      </a:accent4>
      <a:accent5>
        <a:srgbClr val="384351"/>
      </a:accent5>
      <a:accent6>
        <a:srgbClr val="1B212A"/>
      </a:accent6>
      <a:hlink>
        <a:srgbClr val="3893DB"/>
      </a:hlink>
      <a:folHlink>
        <a:srgbClr val="3893DB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osgaard1 - Copy.potx" id="{ED80D4C4-A53E-4111-9D96-D07AE255C34D}" vid="{226D4BD5-6D2B-4ED4-A901-E8B1615C20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657110BAC53946A091924316E43702" ma:contentTypeVersion="11" ma:contentTypeDescription="Create a new document." ma:contentTypeScope="" ma:versionID="853785c8dd95759928c504b2a36b023c">
  <xsd:schema xmlns:xsd="http://www.w3.org/2001/XMLSchema" xmlns:xs="http://www.w3.org/2001/XMLSchema" xmlns:p="http://schemas.microsoft.com/office/2006/metadata/properties" xmlns:ns2="74e84995-f170-4bfb-a480-002c5cd1a120" xmlns:ns3="dfe73f11-661c-4d8e-a41e-5097d8f1a9f3" targetNamespace="http://schemas.microsoft.com/office/2006/metadata/properties" ma:root="true" ma:fieldsID="ab264552d1a7f260e568132ddd53b6d9" ns2:_="" ns3:_="">
    <xsd:import namespace="74e84995-f170-4bfb-a480-002c5cd1a120"/>
    <xsd:import namespace="dfe73f11-661c-4d8e-a41e-5097d8f1a9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e84995-f170-4bfb-a480-002c5cd1a1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e73f11-661c-4d8e-a41e-5097d8f1a9f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852507-B6D5-4AAD-BD65-90C5127EB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e84995-f170-4bfb-a480-002c5cd1a120"/>
    <ds:schemaRef ds:uri="dfe73f11-661c-4d8e-a41e-5097d8f1a9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7B6382-D8A8-43DB-A4F8-BEB90F4A09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4261FB-0B7F-454E-A892-C030B3A2E6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2235</TotalTime>
  <Words>1216</Words>
  <Application>Microsoft Office PowerPoint</Application>
  <PresentationFormat>Widescreen</PresentationFormat>
  <Paragraphs>245</Paragraphs>
  <Slides>51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4_WHITE TEMPLATE</vt:lpstr>
      <vt:lpstr>Office Theme</vt:lpstr>
      <vt:lpstr>Marketing on LinkedIn with Dynamics 365 Marketing</vt:lpstr>
      <vt:lpstr>Dynamics 365 Marketing   - One Stop document </vt:lpstr>
      <vt:lpstr>Agenda</vt:lpstr>
      <vt:lpstr>Agenda</vt:lpstr>
      <vt:lpstr>PowerPoint Presentation</vt:lpstr>
      <vt:lpstr>PowerPoint Presentation</vt:lpstr>
      <vt:lpstr>PowerPoint Presentation</vt:lpstr>
      <vt:lpstr>Integration points</vt:lpstr>
      <vt:lpstr>Agenda</vt:lpstr>
      <vt:lpstr>Agenda</vt:lpstr>
      <vt:lpstr>LinkedIn Lead Gen integration</vt:lpstr>
      <vt:lpstr>LinkedIn Lead Gen integration</vt:lpstr>
      <vt:lpstr>Campaign Manager</vt:lpstr>
      <vt:lpstr>Authorize</vt:lpstr>
      <vt:lpstr>User Profile Page</vt:lpstr>
      <vt:lpstr>User Profile Page</vt:lpstr>
      <vt:lpstr>Lead Gen Form</vt:lpstr>
      <vt:lpstr>Navigate to the Campaign Manager </vt:lpstr>
      <vt:lpstr>Accounts</vt:lpstr>
      <vt:lpstr>Ads</vt:lpstr>
      <vt:lpstr>Ad</vt:lpstr>
      <vt:lpstr>Lead Gen Form </vt:lpstr>
      <vt:lpstr>LinkedIn Form Submissions</vt:lpstr>
      <vt:lpstr>Agenda</vt:lpstr>
      <vt:lpstr>Agenda</vt:lpstr>
      <vt:lpstr>Create LinkedIn Matched Audiences</vt:lpstr>
      <vt:lpstr>Create LinkedIn Matched Audiences</vt:lpstr>
      <vt:lpstr>Create LinkedIn Matched Audiences</vt:lpstr>
      <vt:lpstr>Create LinkedIn Matched Audiences</vt:lpstr>
      <vt:lpstr>Static Live segment</vt:lpstr>
      <vt:lpstr>Static Live segment</vt:lpstr>
      <vt:lpstr>Access matched audiences in Campaign Manager </vt:lpstr>
      <vt:lpstr>Agenda</vt:lpstr>
      <vt:lpstr>Agenda</vt:lpstr>
      <vt:lpstr>Campaign and Trigger tiles</vt:lpstr>
      <vt:lpstr>LinkedIn tiles in customer journey</vt:lpstr>
      <vt:lpstr>LinkedIn Campaign Tile</vt:lpstr>
      <vt:lpstr>Trigger</vt:lpstr>
      <vt:lpstr>Agenda</vt:lpstr>
      <vt:lpstr>Agenda</vt:lpstr>
      <vt:lpstr>Schedule and publish social posts</vt:lpstr>
      <vt:lpstr>Post updates directly from Dynamics 365 to LinkedIn</vt:lpstr>
      <vt:lpstr>Post updates directly from Dynamics 365 to LinkedIn</vt:lpstr>
      <vt:lpstr>Post updates directly from Dynamics 365 to LinkedIn</vt:lpstr>
      <vt:lpstr>Post updates directly from Dynamics 365 to LinkedIn</vt:lpstr>
      <vt:lpstr>Agenda</vt:lpstr>
      <vt:lpstr>Agenda</vt:lpstr>
      <vt:lpstr>Marketing on LinkedIn with Dynamics 365 Marketing</vt:lpstr>
      <vt:lpstr>Resourses</vt:lpstr>
      <vt:lpstr>Dynamics 365 Marketing   - One Stop document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Jesper Osgaard</dc:creator>
  <cp:lastModifiedBy>Sonal Bordia</cp:lastModifiedBy>
  <cp:revision>78</cp:revision>
  <dcterms:created xsi:type="dcterms:W3CDTF">2020-05-09T11:20:57Z</dcterms:created>
  <dcterms:modified xsi:type="dcterms:W3CDTF">2020-06-29T05:17:17Z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josgaard@microsoft.com</vt:lpwstr>
  </property>
  <property fmtid="{D5CDD505-2E9C-101B-9397-08002B2CF9AE}" pid="5" name="MSIP_Label_f42aa342-8706-4288-bd11-ebb85995028c_SetDate">
    <vt:lpwstr>2018-10-16T11:54:49.1149612Z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0x01010022657110BAC53946A091924316E43702</vt:lpwstr>
  </property>
</Properties>
</file>